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7" r:id="rId2"/>
    <p:sldId id="491" r:id="rId3"/>
    <p:sldId id="460" r:id="rId4"/>
    <p:sldId id="464" r:id="rId5"/>
    <p:sldId id="492" r:id="rId6"/>
    <p:sldId id="493" r:id="rId7"/>
    <p:sldId id="533" r:id="rId8"/>
    <p:sldId id="494" r:id="rId9"/>
    <p:sldId id="534" r:id="rId10"/>
    <p:sldId id="495" r:id="rId11"/>
    <p:sldId id="496" r:id="rId12"/>
    <p:sldId id="497" r:id="rId13"/>
    <p:sldId id="498" r:id="rId14"/>
    <p:sldId id="499" r:id="rId15"/>
    <p:sldId id="500" r:id="rId16"/>
    <p:sldId id="501" r:id="rId17"/>
    <p:sldId id="535" r:id="rId18"/>
    <p:sldId id="536" r:id="rId19"/>
    <p:sldId id="513" r:id="rId20"/>
    <p:sldId id="507" r:id="rId21"/>
    <p:sldId id="514" r:id="rId22"/>
    <p:sldId id="508" r:id="rId23"/>
    <p:sldId id="510" r:id="rId24"/>
    <p:sldId id="511" r:id="rId25"/>
    <p:sldId id="516" r:id="rId26"/>
    <p:sldId id="512" r:id="rId27"/>
    <p:sldId id="515" r:id="rId28"/>
    <p:sldId id="517" r:id="rId29"/>
    <p:sldId id="518" r:id="rId30"/>
    <p:sldId id="520" r:id="rId31"/>
    <p:sldId id="519" r:id="rId32"/>
    <p:sldId id="525" r:id="rId33"/>
    <p:sldId id="523" r:id="rId34"/>
    <p:sldId id="526" r:id="rId35"/>
    <p:sldId id="527" r:id="rId36"/>
    <p:sldId id="529" r:id="rId37"/>
    <p:sldId id="531" r:id="rId38"/>
    <p:sldId id="539" r:id="rId39"/>
    <p:sldId id="537" r:id="rId40"/>
    <p:sldId id="506" r:id="rId41"/>
    <p:sldId id="502" r:id="rId42"/>
    <p:sldId id="504" r:id="rId43"/>
    <p:sldId id="550" r:id="rId44"/>
    <p:sldId id="543" r:id="rId45"/>
    <p:sldId id="319" r:id="rId46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C413E34C-0198-48F9-8638-6B23CA2EC635}">
          <p14:sldIdLst>
            <p14:sldId id="257"/>
            <p14:sldId id="491"/>
          </p14:sldIdLst>
        </p14:section>
        <p14:section name="Introduction" id="{D1010875-6D45-4B97-B97C-14637E4739AF}">
          <p14:sldIdLst>
            <p14:sldId id="460"/>
            <p14:sldId id="464"/>
            <p14:sldId id="492"/>
            <p14:sldId id="493"/>
            <p14:sldId id="533"/>
            <p14:sldId id="494"/>
          </p14:sldIdLst>
        </p14:section>
        <p14:section name="V-model for life cycle management" id="{B89F7A5C-17A7-4A54-B57F-9F82DE9D9470}">
          <p14:sldIdLst>
            <p14:sldId id="534"/>
            <p14:sldId id="495"/>
            <p14:sldId id="496"/>
            <p14:sldId id="497"/>
            <p14:sldId id="498"/>
            <p14:sldId id="499"/>
            <p14:sldId id="500"/>
            <p14:sldId id="501"/>
            <p14:sldId id="535"/>
            <p14:sldId id="536"/>
          </p14:sldIdLst>
        </p14:section>
        <p14:section name="MBSE" id="{95B44055-AF5A-49B9-BA98-6C8300CF4181}">
          <p14:sldIdLst>
            <p14:sldId id="513"/>
            <p14:sldId id="507"/>
            <p14:sldId id="514"/>
            <p14:sldId id="508"/>
            <p14:sldId id="510"/>
            <p14:sldId id="511"/>
            <p14:sldId id="516"/>
            <p14:sldId id="512"/>
            <p14:sldId id="515"/>
          </p14:sldIdLst>
        </p14:section>
        <p14:section name="Tools for Model-Based Systems Engineering" id="{E76F3783-29A5-45ED-A790-7F39825A6D8A}">
          <p14:sldIdLst>
            <p14:sldId id="517"/>
            <p14:sldId id="518"/>
            <p14:sldId id="520"/>
            <p14:sldId id="519"/>
            <p14:sldId id="525"/>
            <p14:sldId id="523"/>
            <p14:sldId id="526"/>
            <p14:sldId id="527"/>
            <p14:sldId id="529"/>
            <p14:sldId id="531"/>
            <p14:sldId id="539"/>
            <p14:sldId id="537"/>
          </p14:sldIdLst>
        </p14:section>
        <p14:section name="Practical examples" id="{495A0BB2-8B3E-4B86-AD3B-BB92E1F6F439}">
          <p14:sldIdLst>
            <p14:sldId id="506"/>
            <p14:sldId id="502"/>
            <p14:sldId id="504"/>
            <p14:sldId id="550"/>
            <p14:sldId id="543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3139"/>
    <a:srgbClr val="C90026"/>
    <a:srgbClr val="ED8800"/>
    <a:srgbClr val="00A3AD"/>
    <a:srgbClr val="FFFFFF"/>
    <a:srgbClr val="F650DE"/>
    <a:srgbClr val="030A4F"/>
    <a:srgbClr val="4E0443"/>
    <a:srgbClr val="004851"/>
    <a:srgbClr val="004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86385" autoAdjust="0"/>
  </p:normalViewPr>
  <p:slideViewPr>
    <p:cSldViewPr snapToGrid="0" snapToObjects="1" showGuides="1">
      <p:cViewPr varScale="1">
        <p:scale>
          <a:sx n="95" d="100"/>
          <a:sy n="95" d="100"/>
        </p:scale>
        <p:origin x="1662" y="90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1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986D0D-A3EB-4B74-98AB-7EF5C9C65F23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2AC0DD5-90C5-4C19-8873-8FE9113107AA}">
      <dgm:prSet phldrT="[Texto]" custT="1"/>
      <dgm:spPr/>
      <dgm:t>
        <a:bodyPr/>
        <a:lstStyle/>
        <a:p>
          <a:r>
            <a:rPr lang="en-GB" sz="2000" dirty="0" err="1">
              <a:latin typeface="Arial Nova Light" panose="020B0304020202020204" pitchFamily="34" charset="0"/>
            </a:rPr>
            <a:t>Plataformas</a:t>
          </a:r>
          <a:r>
            <a:rPr lang="en-GB" sz="2000" dirty="0">
              <a:latin typeface="Arial Nova Light" panose="020B0304020202020204" pitchFamily="34" charset="0"/>
            </a:rPr>
            <a:t> </a:t>
          </a:r>
        </a:p>
        <a:p>
          <a:r>
            <a:rPr lang="en-GB" sz="2000" dirty="0">
              <a:latin typeface="Arial Nova Light" panose="020B0304020202020204" pitchFamily="34" charset="0"/>
            </a:rPr>
            <a:t>X-in-the-Loop</a:t>
          </a:r>
        </a:p>
      </dgm:t>
    </dgm:pt>
    <dgm:pt modelId="{3DD6B22F-65FC-4156-825C-B2F2D461CBB7}" type="parTrans" cxnId="{376826BD-EC1F-4F47-9F76-ECF08020F728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FE1C377F-0302-4F4A-BD2B-C8393017D556}" type="sibTrans" cxnId="{376826BD-EC1F-4F47-9F76-ECF08020F728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49548E01-1C75-4585-B095-BC3C6AB32431}">
      <dgm:prSet phldrT="[Texto]" custT="1"/>
      <dgm:spPr/>
      <dgm:t>
        <a:bodyPr/>
        <a:lstStyle/>
        <a:p>
          <a:r>
            <a:rPr lang="es-ES" sz="2000" dirty="0" err="1">
              <a:latin typeface="Arial Nova Light" panose="020B0304020202020204" pitchFamily="34" charset="0"/>
            </a:rPr>
            <a:t>Model</a:t>
          </a:r>
          <a:r>
            <a:rPr lang="es-ES" sz="2000" dirty="0">
              <a:latin typeface="Arial Nova Light" panose="020B0304020202020204" pitchFamily="34" charset="0"/>
            </a:rPr>
            <a:t>-</a:t>
          </a:r>
          <a:r>
            <a:rPr lang="es-ES" sz="2000" dirty="0" err="1">
              <a:latin typeface="Arial Nova Light" panose="020B0304020202020204" pitchFamily="34" charset="0"/>
            </a:rPr>
            <a:t>in-the-Loop</a:t>
          </a:r>
          <a:r>
            <a:rPr lang="es-ES" sz="2000" dirty="0">
              <a:latin typeface="Arial Nova Light" panose="020B0304020202020204" pitchFamily="34" charset="0"/>
            </a:rPr>
            <a:t> </a:t>
          </a:r>
        </a:p>
        <a:p>
          <a:r>
            <a:rPr lang="es-ES" sz="2000" dirty="0">
              <a:latin typeface="Arial Nova Light" panose="020B0304020202020204" pitchFamily="34" charset="0"/>
            </a:rPr>
            <a:t>(MIL)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CB3C4DA8-DFF8-430C-BB04-7F3E5F733C63}" type="parTrans" cxnId="{39D6E694-3225-4374-9CEE-1CDB98C1597D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093566A3-FB7F-46F6-AC7D-334561EAE42D}" type="sibTrans" cxnId="{39D6E694-3225-4374-9CEE-1CDB98C1597D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6D3FBDAD-FC53-4F87-A77F-E8B04A3FC161}">
      <dgm:prSet phldrT="[Texto]" custT="1"/>
      <dgm:spPr/>
      <dgm:t>
        <a:bodyPr/>
        <a:lstStyle/>
        <a:p>
          <a:r>
            <a:rPr lang="es-ES" sz="2000" dirty="0">
              <a:latin typeface="Arial Nova Light" panose="020B0304020202020204" pitchFamily="34" charset="0"/>
            </a:rPr>
            <a:t>Software-in-the-</a:t>
          </a:r>
          <a:r>
            <a:rPr lang="es-ES" sz="2000" dirty="0" err="1">
              <a:latin typeface="Arial Nova Light" panose="020B0304020202020204" pitchFamily="34" charset="0"/>
            </a:rPr>
            <a:t>Loop</a:t>
          </a:r>
          <a:r>
            <a:rPr lang="es-ES" sz="2000" dirty="0">
              <a:latin typeface="Arial Nova Light" panose="020B0304020202020204" pitchFamily="34" charset="0"/>
            </a:rPr>
            <a:t> (SIL)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FF5032F0-7FB2-4F29-8317-662EA2D7EE92}" type="parTrans" cxnId="{55524033-2087-4650-885C-D9582A6BC93E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5C976623-77D1-41CA-A9CC-318E0D0A96B7}" type="sibTrans" cxnId="{55524033-2087-4650-885C-D9582A6BC93E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D9DC7C7E-C96F-43CE-A41B-E784B7B585BE}">
      <dgm:prSet phldrT="[Texto]" custT="1"/>
      <dgm:spPr/>
      <dgm:t>
        <a:bodyPr/>
        <a:lstStyle/>
        <a:p>
          <a:r>
            <a:rPr lang="es-ES" sz="2000" dirty="0" err="1">
              <a:latin typeface="Arial Nova Light" panose="020B0304020202020204" pitchFamily="34" charset="0"/>
            </a:rPr>
            <a:t>Processor</a:t>
          </a:r>
          <a:r>
            <a:rPr lang="es-ES" sz="2000" dirty="0">
              <a:latin typeface="Arial Nova Light" panose="020B0304020202020204" pitchFamily="34" charset="0"/>
            </a:rPr>
            <a:t>-</a:t>
          </a:r>
          <a:r>
            <a:rPr lang="es-ES" sz="2000" dirty="0" err="1">
              <a:latin typeface="Arial Nova Light" panose="020B0304020202020204" pitchFamily="34" charset="0"/>
            </a:rPr>
            <a:t>in-the-Loop</a:t>
          </a:r>
          <a:r>
            <a:rPr lang="es-ES" sz="2000" dirty="0">
              <a:latin typeface="Arial Nova Light" panose="020B0304020202020204" pitchFamily="34" charset="0"/>
            </a:rPr>
            <a:t> (PIL)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FB7FB340-9103-48AE-A9C8-FE53937641DD}" type="parTrans" cxnId="{A1A3D545-F0DC-4371-B6DF-3D872EB4A44D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CC5DDD9E-6F06-43D7-BDDE-A8A2276EFBA5}" type="sibTrans" cxnId="{A1A3D545-F0DC-4371-B6DF-3D872EB4A44D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FB798EA5-0278-43C4-A1F4-498E3414EADF}">
      <dgm:prSet custT="1"/>
      <dgm:spPr/>
      <dgm:t>
        <a:bodyPr/>
        <a:lstStyle/>
        <a:p>
          <a:r>
            <a:rPr lang="es-ES" sz="2000" dirty="0">
              <a:latin typeface="Arial Nova Light" panose="020B0304020202020204" pitchFamily="34" charset="0"/>
            </a:rPr>
            <a:t>Hardware-in-the-</a:t>
          </a:r>
          <a:r>
            <a:rPr lang="es-ES" sz="2000" dirty="0" err="1">
              <a:latin typeface="Arial Nova Light" panose="020B0304020202020204" pitchFamily="34" charset="0"/>
            </a:rPr>
            <a:t>Loop</a:t>
          </a:r>
          <a:r>
            <a:rPr lang="es-ES" sz="2000" dirty="0">
              <a:latin typeface="Arial Nova Light" panose="020B0304020202020204" pitchFamily="34" charset="0"/>
            </a:rPr>
            <a:t> (HIL)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20D89018-C68D-4EE9-9268-373AD8B60705}" type="parTrans" cxnId="{DF751E27-905B-4BAB-AD35-953F4F3CE845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1DAAC0D9-4621-452C-923E-C6DBE4330384}" type="sibTrans" cxnId="{DF751E27-905B-4BAB-AD35-953F4F3CE845}">
      <dgm:prSet/>
      <dgm:spPr/>
      <dgm:t>
        <a:bodyPr/>
        <a:lstStyle/>
        <a:p>
          <a:endParaRPr lang="en-GB" sz="1100">
            <a:latin typeface="Arial Nova Light" panose="020B0304020202020204" pitchFamily="34" charset="0"/>
          </a:endParaRPr>
        </a:p>
      </dgm:t>
    </dgm:pt>
    <dgm:pt modelId="{F9E1B03D-7C6A-4EF7-ACB3-41561AE60DA1}">
      <dgm:prSet custT="1"/>
      <dgm:spPr/>
      <dgm:t>
        <a:bodyPr/>
        <a:lstStyle/>
        <a:p>
          <a:r>
            <a:rPr lang="es-ES" sz="2000" dirty="0">
              <a:latin typeface="Arial Nova Light" panose="020B0304020202020204" pitchFamily="34" charset="0"/>
            </a:rPr>
            <a:t>Control CHIL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B1E0010C-DA4D-45D3-985A-726FC848D8FA}" type="parTrans" cxnId="{680517F7-A9D5-4952-9E16-C9E065D90ED0}">
      <dgm:prSet/>
      <dgm:spPr/>
      <dgm:t>
        <a:bodyPr/>
        <a:lstStyle/>
        <a:p>
          <a:endParaRPr lang="en-GB">
            <a:latin typeface="Arial Nova Light" panose="020B0304020202020204" pitchFamily="34" charset="0"/>
          </a:endParaRPr>
        </a:p>
      </dgm:t>
    </dgm:pt>
    <dgm:pt modelId="{4D75B9B7-1D3F-4791-86EB-E5C1004EE094}" type="sibTrans" cxnId="{680517F7-A9D5-4952-9E16-C9E065D90ED0}">
      <dgm:prSet/>
      <dgm:spPr/>
      <dgm:t>
        <a:bodyPr/>
        <a:lstStyle/>
        <a:p>
          <a:endParaRPr lang="en-GB">
            <a:latin typeface="Arial Nova Light" panose="020B0304020202020204" pitchFamily="34" charset="0"/>
          </a:endParaRPr>
        </a:p>
      </dgm:t>
    </dgm:pt>
    <dgm:pt modelId="{A5F5987A-9E63-453B-A914-5CC3B4BABD88}">
      <dgm:prSet custT="1"/>
      <dgm:spPr/>
      <dgm:t>
        <a:bodyPr/>
        <a:lstStyle/>
        <a:p>
          <a:r>
            <a:rPr lang="es-ES" sz="2000" dirty="0" err="1">
              <a:latin typeface="Arial Nova Light" panose="020B0304020202020204" pitchFamily="34" charset="0"/>
            </a:rPr>
            <a:t>Power</a:t>
          </a:r>
          <a:r>
            <a:rPr lang="es-ES" sz="2000" dirty="0">
              <a:latin typeface="Arial Nova Light" panose="020B0304020202020204" pitchFamily="34" charset="0"/>
            </a:rPr>
            <a:t> PHIL</a:t>
          </a:r>
          <a:endParaRPr lang="en-GB" sz="2000" dirty="0">
            <a:latin typeface="Arial Nova Light" panose="020B0304020202020204" pitchFamily="34" charset="0"/>
          </a:endParaRPr>
        </a:p>
      </dgm:t>
    </dgm:pt>
    <dgm:pt modelId="{023C424B-5E1A-4E92-B7CC-3F36AD72A936}" type="parTrans" cxnId="{A7EFBB53-AAD5-4008-A1C5-664A9547A19A}">
      <dgm:prSet/>
      <dgm:spPr/>
      <dgm:t>
        <a:bodyPr/>
        <a:lstStyle/>
        <a:p>
          <a:endParaRPr lang="en-GB">
            <a:latin typeface="Arial Nova Light" panose="020B0304020202020204" pitchFamily="34" charset="0"/>
          </a:endParaRPr>
        </a:p>
      </dgm:t>
    </dgm:pt>
    <dgm:pt modelId="{AC11C02F-C3C2-42FA-B774-E1935384E211}" type="sibTrans" cxnId="{A7EFBB53-AAD5-4008-A1C5-664A9547A19A}">
      <dgm:prSet/>
      <dgm:spPr/>
      <dgm:t>
        <a:bodyPr/>
        <a:lstStyle/>
        <a:p>
          <a:endParaRPr lang="en-GB">
            <a:latin typeface="Arial Nova Light" panose="020B0304020202020204" pitchFamily="34" charset="0"/>
          </a:endParaRPr>
        </a:p>
      </dgm:t>
    </dgm:pt>
    <dgm:pt modelId="{CFF74BA1-6C87-423F-A148-1A32D54C1280}" type="pres">
      <dgm:prSet presAssocID="{89986D0D-A3EB-4B74-98AB-7EF5C9C65F2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450042-CA0C-4E63-9F12-8A306CD884F9}" type="pres">
      <dgm:prSet presAssocID="{D2AC0DD5-90C5-4C19-8873-8FE9113107AA}" presName="hierRoot1" presStyleCnt="0">
        <dgm:presLayoutVars>
          <dgm:hierBranch val="init"/>
        </dgm:presLayoutVars>
      </dgm:prSet>
      <dgm:spPr/>
    </dgm:pt>
    <dgm:pt modelId="{C5394939-8864-4142-AE33-2B5962CF9482}" type="pres">
      <dgm:prSet presAssocID="{D2AC0DD5-90C5-4C19-8873-8FE9113107AA}" presName="rootComposite1" presStyleCnt="0"/>
      <dgm:spPr/>
    </dgm:pt>
    <dgm:pt modelId="{9C6CF897-CA3F-4E10-A06A-258F44648109}" type="pres">
      <dgm:prSet presAssocID="{D2AC0DD5-90C5-4C19-8873-8FE9113107AA}" presName="rootText1" presStyleLbl="node0" presStyleIdx="0" presStyleCnt="1">
        <dgm:presLayoutVars>
          <dgm:chPref val="3"/>
        </dgm:presLayoutVars>
      </dgm:prSet>
      <dgm:spPr/>
    </dgm:pt>
    <dgm:pt modelId="{5F2F3346-4C70-45D1-AE8C-2AF49BC334B1}" type="pres">
      <dgm:prSet presAssocID="{D2AC0DD5-90C5-4C19-8873-8FE9113107AA}" presName="rootConnector1" presStyleLbl="node1" presStyleIdx="0" presStyleCnt="0"/>
      <dgm:spPr/>
    </dgm:pt>
    <dgm:pt modelId="{99359DAA-2B8A-49DA-BBC0-02770BFF9C81}" type="pres">
      <dgm:prSet presAssocID="{D2AC0DD5-90C5-4C19-8873-8FE9113107AA}" presName="hierChild2" presStyleCnt="0"/>
      <dgm:spPr/>
    </dgm:pt>
    <dgm:pt modelId="{8F1E3BD3-1C52-4ED6-8AAF-72A2CCDA4F2A}" type="pres">
      <dgm:prSet presAssocID="{CB3C4DA8-DFF8-430C-BB04-7F3E5F733C63}" presName="Name64" presStyleLbl="parChTrans1D2" presStyleIdx="0" presStyleCnt="4"/>
      <dgm:spPr/>
    </dgm:pt>
    <dgm:pt modelId="{1E542D93-CA41-40E6-8935-D91C53AD66C7}" type="pres">
      <dgm:prSet presAssocID="{49548E01-1C75-4585-B095-BC3C6AB32431}" presName="hierRoot2" presStyleCnt="0">
        <dgm:presLayoutVars>
          <dgm:hierBranch val="init"/>
        </dgm:presLayoutVars>
      </dgm:prSet>
      <dgm:spPr/>
    </dgm:pt>
    <dgm:pt modelId="{42DCE1E9-8638-45F5-82D9-C5F335FABFB4}" type="pres">
      <dgm:prSet presAssocID="{49548E01-1C75-4585-B095-BC3C6AB32431}" presName="rootComposite" presStyleCnt="0"/>
      <dgm:spPr/>
    </dgm:pt>
    <dgm:pt modelId="{45E7FE1B-08EC-4C8F-BEDD-FEE25BD854A7}" type="pres">
      <dgm:prSet presAssocID="{49548E01-1C75-4585-B095-BC3C6AB32431}" presName="rootText" presStyleLbl="node2" presStyleIdx="0" presStyleCnt="4">
        <dgm:presLayoutVars>
          <dgm:chPref val="3"/>
        </dgm:presLayoutVars>
      </dgm:prSet>
      <dgm:spPr/>
    </dgm:pt>
    <dgm:pt modelId="{960837A1-BDF2-4C6B-BB88-8C588D765BB7}" type="pres">
      <dgm:prSet presAssocID="{49548E01-1C75-4585-B095-BC3C6AB32431}" presName="rootConnector" presStyleLbl="node2" presStyleIdx="0" presStyleCnt="4"/>
      <dgm:spPr/>
    </dgm:pt>
    <dgm:pt modelId="{9267C77A-2892-4955-B2E4-29934BBE4EA0}" type="pres">
      <dgm:prSet presAssocID="{49548E01-1C75-4585-B095-BC3C6AB32431}" presName="hierChild4" presStyleCnt="0"/>
      <dgm:spPr/>
    </dgm:pt>
    <dgm:pt modelId="{C44AFD4B-EAB6-4111-BA37-A5782BD61A04}" type="pres">
      <dgm:prSet presAssocID="{49548E01-1C75-4585-B095-BC3C6AB32431}" presName="hierChild5" presStyleCnt="0"/>
      <dgm:spPr/>
    </dgm:pt>
    <dgm:pt modelId="{AFC519CC-9211-4EC5-8B15-08500E1DC45C}" type="pres">
      <dgm:prSet presAssocID="{FF5032F0-7FB2-4F29-8317-662EA2D7EE92}" presName="Name64" presStyleLbl="parChTrans1D2" presStyleIdx="1" presStyleCnt="4"/>
      <dgm:spPr/>
    </dgm:pt>
    <dgm:pt modelId="{5C2FB0A2-DCB4-45CF-B04D-36305ACE7740}" type="pres">
      <dgm:prSet presAssocID="{6D3FBDAD-FC53-4F87-A77F-E8B04A3FC161}" presName="hierRoot2" presStyleCnt="0">
        <dgm:presLayoutVars>
          <dgm:hierBranch val="init"/>
        </dgm:presLayoutVars>
      </dgm:prSet>
      <dgm:spPr/>
    </dgm:pt>
    <dgm:pt modelId="{B41B9643-ACFA-4000-A3C2-5F3D989176B3}" type="pres">
      <dgm:prSet presAssocID="{6D3FBDAD-FC53-4F87-A77F-E8B04A3FC161}" presName="rootComposite" presStyleCnt="0"/>
      <dgm:spPr/>
    </dgm:pt>
    <dgm:pt modelId="{00BED067-13C7-4CEA-ADDE-FAB80EB36A01}" type="pres">
      <dgm:prSet presAssocID="{6D3FBDAD-FC53-4F87-A77F-E8B04A3FC161}" presName="rootText" presStyleLbl="node2" presStyleIdx="1" presStyleCnt="4">
        <dgm:presLayoutVars>
          <dgm:chPref val="3"/>
        </dgm:presLayoutVars>
      </dgm:prSet>
      <dgm:spPr/>
    </dgm:pt>
    <dgm:pt modelId="{D1AB79FD-884B-4608-99F3-C78C9E2CCB80}" type="pres">
      <dgm:prSet presAssocID="{6D3FBDAD-FC53-4F87-A77F-E8B04A3FC161}" presName="rootConnector" presStyleLbl="node2" presStyleIdx="1" presStyleCnt="4"/>
      <dgm:spPr/>
    </dgm:pt>
    <dgm:pt modelId="{32EDC784-EC27-47C2-8798-6A03084322ED}" type="pres">
      <dgm:prSet presAssocID="{6D3FBDAD-FC53-4F87-A77F-E8B04A3FC161}" presName="hierChild4" presStyleCnt="0"/>
      <dgm:spPr/>
    </dgm:pt>
    <dgm:pt modelId="{8DD499A2-36A1-4963-9379-4872D37FCE09}" type="pres">
      <dgm:prSet presAssocID="{6D3FBDAD-FC53-4F87-A77F-E8B04A3FC161}" presName="hierChild5" presStyleCnt="0"/>
      <dgm:spPr/>
    </dgm:pt>
    <dgm:pt modelId="{70318F72-17D2-4AB6-B74C-8CA7100CDE69}" type="pres">
      <dgm:prSet presAssocID="{FB7FB340-9103-48AE-A9C8-FE53937641DD}" presName="Name64" presStyleLbl="parChTrans1D2" presStyleIdx="2" presStyleCnt="4"/>
      <dgm:spPr/>
    </dgm:pt>
    <dgm:pt modelId="{50050A08-2CF1-4FAF-BBD8-11F554292F3B}" type="pres">
      <dgm:prSet presAssocID="{D9DC7C7E-C96F-43CE-A41B-E784B7B585BE}" presName="hierRoot2" presStyleCnt="0">
        <dgm:presLayoutVars>
          <dgm:hierBranch val="init"/>
        </dgm:presLayoutVars>
      </dgm:prSet>
      <dgm:spPr/>
    </dgm:pt>
    <dgm:pt modelId="{83658B7A-C08F-4228-8BF1-9800D68964C7}" type="pres">
      <dgm:prSet presAssocID="{D9DC7C7E-C96F-43CE-A41B-E784B7B585BE}" presName="rootComposite" presStyleCnt="0"/>
      <dgm:spPr/>
    </dgm:pt>
    <dgm:pt modelId="{4DD1C285-1979-47C0-ACF0-0F7DCFE582D7}" type="pres">
      <dgm:prSet presAssocID="{D9DC7C7E-C96F-43CE-A41B-E784B7B585BE}" presName="rootText" presStyleLbl="node2" presStyleIdx="2" presStyleCnt="4">
        <dgm:presLayoutVars>
          <dgm:chPref val="3"/>
        </dgm:presLayoutVars>
      </dgm:prSet>
      <dgm:spPr/>
    </dgm:pt>
    <dgm:pt modelId="{2A7EA8B1-4FFB-41F7-AB2A-A305A89F03AC}" type="pres">
      <dgm:prSet presAssocID="{D9DC7C7E-C96F-43CE-A41B-E784B7B585BE}" presName="rootConnector" presStyleLbl="node2" presStyleIdx="2" presStyleCnt="4"/>
      <dgm:spPr/>
    </dgm:pt>
    <dgm:pt modelId="{07595477-AE12-4E1D-8433-08666872B558}" type="pres">
      <dgm:prSet presAssocID="{D9DC7C7E-C96F-43CE-A41B-E784B7B585BE}" presName="hierChild4" presStyleCnt="0"/>
      <dgm:spPr/>
    </dgm:pt>
    <dgm:pt modelId="{56CB3F9A-B819-40D8-8BE7-DB51B920E811}" type="pres">
      <dgm:prSet presAssocID="{D9DC7C7E-C96F-43CE-A41B-E784B7B585BE}" presName="hierChild5" presStyleCnt="0"/>
      <dgm:spPr/>
    </dgm:pt>
    <dgm:pt modelId="{11B43AAF-032E-414F-AF34-C02B661DBCA2}" type="pres">
      <dgm:prSet presAssocID="{20D89018-C68D-4EE9-9268-373AD8B60705}" presName="Name64" presStyleLbl="parChTrans1D2" presStyleIdx="3" presStyleCnt="4"/>
      <dgm:spPr/>
    </dgm:pt>
    <dgm:pt modelId="{ACB6FF0D-6C77-411A-B689-0869AACA4254}" type="pres">
      <dgm:prSet presAssocID="{FB798EA5-0278-43C4-A1F4-498E3414EADF}" presName="hierRoot2" presStyleCnt="0">
        <dgm:presLayoutVars>
          <dgm:hierBranch val="init"/>
        </dgm:presLayoutVars>
      </dgm:prSet>
      <dgm:spPr/>
    </dgm:pt>
    <dgm:pt modelId="{D6DEFDB7-92B6-4E5F-862E-FFFB917FA7C2}" type="pres">
      <dgm:prSet presAssocID="{FB798EA5-0278-43C4-A1F4-498E3414EADF}" presName="rootComposite" presStyleCnt="0"/>
      <dgm:spPr/>
    </dgm:pt>
    <dgm:pt modelId="{99DDD52A-440A-45E9-9FA1-9520C6042B70}" type="pres">
      <dgm:prSet presAssocID="{FB798EA5-0278-43C4-A1F4-498E3414EADF}" presName="rootText" presStyleLbl="node2" presStyleIdx="3" presStyleCnt="4">
        <dgm:presLayoutVars>
          <dgm:chPref val="3"/>
        </dgm:presLayoutVars>
      </dgm:prSet>
      <dgm:spPr/>
    </dgm:pt>
    <dgm:pt modelId="{CC67E77D-F7C9-492A-A36C-B915AAAC23D9}" type="pres">
      <dgm:prSet presAssocID="{FB798EA5-0278-43C4-A1F4-498E3414EADF}" presName="rootConnector" presStyleLbl="node2" presStyleIdx="3" presStyleCnt="4"/>
      <dgm:spPr/>
    </dgm:pt>
    <dgm:pt modelId="{38DFD5F4-C0E2-4C08-A739-5FB34E140C37}" type="pres">
      <dgm:prSet presAssocID="{FB798EA5-0278-43C4-A1F4-498E3414EADF}" presName="hierChild4" presStyleCnt="0"/>
      <dgm:spPr/>
    </dgm:pt>
    <dgm:pt modelId="{2748A07B-ECAD-4977-B2F2-C6F35E05D46F}" type="pres">
      <dgm:prSet presAssocID="{B1E0010C-DA4D-45D3-985A-726FC848D8FA}" presName="Name64" presStyleLbl="parChTrans1D3" presStyleIdx="0" presStyleCnt="2"/>
      <dgm:spPr/>
    </dgm:pt>
    <dgm:pt modelId="{00FEB920-7A34-40B9-9BF7-1FF4CF914C71}" type="pres">
      <dgm:prSet presAssocID="{F9E1B03D-7C6A-4EF7-ACB3-41561AE60DA1}" presName="hierRoot2" presStyleCnt="0">
        <dgm:presLayoutVars>
          <dgm:hierBranch val="init"/>
        </dgm:presLayoutVars>
      </dgm:prSet>
      <dgm:spPr/>
    </dgm:pt>
    <dgm:pt modelId="{3B59C7BF-255B-4872-8FBB-F4CC3EE6D45C}" type="pres">
      <dgm:prSet presAssocID="{F9E1B03D-7C6A-4EF7-ACB3-41561AE60DA1}" presName="rootComposite" presStyleCnt="0"/>
      <dgm:spPr/>
    </dgm:pt>
    <dgm:pt modelId="{F3A4C48C-B34F-4A16-A366-C958F02A6F5E}" type="pres">
      <dgm:prSet presAssocID="{F9E1B03D-7C6A-4EF7-ACB3-41561AE60DA1}" presName="rootText" presStyleLbl="node3" presStyleIdx="0" presStyleCnt="2">
        <dgm:presLayoutVars>
          <dgm:chPref val="3"/>
        </dgm:presLayoutVars>
      </dgm:prSet>
      <dgm:spPr/>
    </dgm:pt>
    <dgm:pt modelId="{BFA430F3-78D5-4F78-8C8F-F61C3DC69D86}" type="pres">
      <dgm:prSet presAssocID="{F9E1B03D-7C6A-4EF7-ACB3-41561AE60DA1}" presName="rootConnector" presStyleLbl="node3" presStyleIdx="0" presStyleCnt="2"/>
      <dgm:spPr/>
    </dgm:pt>
    <dgm:pt modelId="{2B4A3A24-42DA-48CD-B1AE-9786568DB3E7}" type="pres">
      <dgm:prSet presAssocID="{F9E1B03D-7C6A-4EF7-ACB3-41561AE60DA1}" presName="hierChild4" presStyleCnt="0"/>
      <dgm:spPr/>
    </dgm:pt>
    <dgm:pt modelId="{ED8C31BC-79C7-4E61-8D5A-3F9DD591358A}" type="pres">
      <dgm:prSet presAssocID="{F9E1B03D-7C6A-4EF7-ACB3-41561AE60DA1}" presName="hierChild5" presStyleCnt="0"/>
      <dgm:spPr/>
    </dgm:pt>
    <dgm:pt modelId="{35B32516-F829-4D03-B60F-AA3FCCB88C16}" type="pres">
      <dgm:prSet presAssocID="{023C424B-5E1A-4E92-B7CC-3F36AD72A936}" presName="Name64" presStyleLbl="parChTrans1D3" presStyleIdx="1" presStyleCnt="2"/>
      <dgm:spPr/>
    </dgm:pt>
    <dgm:pt modelId="{87B20521-CC0B-463D-BCC2-F79370E72194}" type="pres">
      <dgm:prSet presAssocID="{A5F5987A-9E63-453B-A914-5CC3B4BABD88}" presName="hierRoot2" presStyleCnt="0">
        <dgm:presLayoutVars>
          <dgm:hierBranch val="init"/>
        </dgm:presLayoutVars>
      </dgm:prSet>
      <dgm:spPr/>
    </dgm:pt>
    <dgm:pt modelId="{3FD11B46-E9E0-432B-BD82-48B31F354670}" type="pres">
      <dgm:prSet presAssocID="{A5F5987A-9E63-453B-A914-5CC3B4BABD88}" presName="rootComposite" presStyleCnt="0"/>
      <dgm:spPr/>
    </dgm:pt>
    <dgm:pt modelId="{E30F20FE-B5BE-4DC6-A00D-F212F7533649}" type="pres">
      <dgm:prSet presAssocID="{A5F5987A-9E63-453B-A914-5CC3B4BABD88}" presName="rootText" presStyleLbl="node3" presStyleIdx="1" presStyleCnt="2">
        <dgm:presLayoutVars>
          <dgm:chPref val="3"/>
        </dgm:presLayoutVars>
      </dgm:prSet>
      <dgm:spPr/>
    </dgm:pt>
    <dgm:pt modelId="{D4B989FF-DCB4-4236-AD97-15CB507D776D}" type="pres">
      <dgm:prSet presAssocID="{A5F5987A-9E63-453B-A914-5CC3B4BABD88}" presName="rootConnector" presStyleLbl="node3" presStyleIdx="1" presStyleCnt="2"/>
      <dgm:spPr/>
    </dgm:pt>
    <dgm:pt modelId="{12AF746E-44D5-4D04-8E7F-BE7034A4092F}" type="pres">
      <dgm:prSet presAssocID="{A5F5987A-9E63-453B-A914-5CC3B4BABD88}" presName="hierChild4" presStyleCnt="0"/>
      <dgm:spPr/>
    </dgm:pt>
    <dgm:pt modelId="{DFC44C68-F569-4E35-9174-291F2A9F0F3D}" type="pres">
      <dgm:prSet presAssocID="{A5F5987A-9E63-453B-A914-5CC3B4BABD88}" presName="hierChild5" presStyleCnt="0"/>
      <dgm:spPr/>
    </dgm:pt>
    <dgm:pt modelId="{DE8615AB-49DD-45F2-AA79-A3206E48FB86}" type="pres">
      <dgm:prSet presAssocID="{FB798EA5-0278-43C4-A1F4-498E3414EADF}" presName="hierChild5" presStyleCnt="0"/>
      <dgm:spPr/>
    </dgm:pt>
    <dgm:pt modelId="{417A22C1-ACC8-41EE-8908-819D9891D48D}" type="pres">
      <dgm:prSet presAssocID="{D2AC0DD5-90C5-4C19-8873-8FE9113107AA}" presName="hierChild3" presStyleCnt="0"/>
      <dgm:spPr/>
    </dgm:pt>
  </dgm:ptLst>
  <dgm:cxnLst>
    <dgm:cxn modelId="{4B2E2D0A-7CD4-475E-9695-4A1BA6D5FA6B}" type="presOf" srcId="{FB798EA5-0278-43C4-A1F4-498E3414EADF}" destId="{CC67E77D-F7C9-492A-A36C-B915AAAC23D9}" srcOrd="1" destOrd="0" presId="urn:microsoft.com/office/officeart/2009/3/layout/HorizontalOrganizationChart"/>
    <dgm:cxn modelId="{017EA913-28BA-4ACE-BC56-75CE495495AF}" type="presOf" srcId="{F9E1B03D-7C6A-4EF7-ACB3-41561AE60DA1}" destId="{F3A4C48C-B34F-4A16-A366-C958F02A6F5E}" srcOrd="0" destOrd="0" presId="urn:microsoft.com/office/officeart/2009/3/layout/HorizontalOrganizationChart"/>
    <dgm:cxn modelId="{3F02641A-7B56-4178-8E1F-5405A0C55483}" type="presOf" srcId="{89986D0D-A3EB-4B74-98AB-7EF5C9C65F23}" destId="{CFF74BA1-6C87-423F-A148-1A32D54C1280}" srcOrd="0" destOrd="0" presId="urn:microsoft.com/office/officeart/2009/3/layout/HorizontalOrganizationChart"/>
    <dgm:cxn modelId="{8C8EF31D-B25C-45B8-81F8-47C33DB7C1A5}" type="presOf" srcId="{A5F5987A-9E63-453B-A914-5CC3B4BABD88}" destId="{D4B989FF-DCB4-4236-AD97-15CB507D776D}" srcOrd="1" destOrd="0" presId="urn:microsoft.com/office/officeart/2009/3/layout/HorizontalOrganizationChart"/>
    <dgm:cxn modelId="{DF751E27-905B-4BAB-AD35-953F4F3CE845}" srcId="{D2AC0DD5-90C5-4C19-8873-8FE9113107AA}" destId="{FB798EA5-0278-43C4-A1F4-498E3414EADF}" srcOrd="3" destOrd="0" parTransId="{20D89018-C68D-4EE9-9268-373AD8B60705}" sibTransId="{1DAAC0D9-4621-452C-923E-C6DBE4330384}"/>
    <dgm:cxn modelId="{BC1EA628-D9B9-4F36-B3FA-DEE11C2B719C}" type="presOf" srcId="{F9E1B03D-7C6A-4EF7-ACB3-41561AE60DA1}" destId="{BFA430F3-78D5-4F78-8C8F-F61C3DC69D86}" srcOrd="1" destOrd="0" presId="urn:microsoft.com/office/officeart/2009/3/layout/HorizontalOrganizationChart"/>
    <dgm:cxn modelId="{98E0F331-17B6-4636-B483-71EED8AD4514}" type="presOf" srcId="{FB7FB340-9103-48AE-A9C8-FE53937641DD}" destId="{70318F72-17D2-4AB6-B74C-8CA7100CDE69}" srcOrd="0" destOrd="0" presId="urn:microsoft.com/office/officeart/2009/3/layout/HorizontalOrganizationChart"/>
    <dgm:cxn modelId="{15F8F832-B9F0-42E2-AA3B-E3F765E8EB3D}" type="presOf" srcId="{D2AC0DD5-90C5-4C19-8873-8FE9113107AA}" destId="{9C6CF897-CA3F-4E10-A06A-258F44648109}" srcOrd="0" destOrd="0" presId="urn:microsoft.com/office/officeart/2009/3/layout/HorizontalOrganizationChart"/>
    <dgm:cxn modelId="{55524033-2087-4650-885C-D9582A6BC93E}" srcId="{D2AC0DD5-90C5-4C19-8873-8FE9113107AA}" destId="{6D3FBDAD-FC53-4F87-A77F-E8B04A3FC161}" srcOrd="1" destOrd="0" parTransId="{FF5032F0-7FB2-4F29-8317-662EA2D7EE92}" sibTransId="{5C976623-77D1-41CA-A9CC-318E0D0A96B7}"/>
    <dgm:cxn modelId="{FA2E6838-B068-4629-A619-E0D7038DA671}" type="presOf" srcId="{D9DC7C7E-C96F-43CE-A41B-E784B7B585BE}" destId="{2A7EA8B1-4FFB-41F7-AB2A-A305A89F03AC}" srcOrd="1" destOrd="0" presId="urn:microsoft.com/office/officeart/2009/3/layout/HorizontalOrganizationChart"/>
    <dgm:cxn modelId="{A1A3D545-F0DC-4371-B6DF-3D872EB4A44D}" srcId="{D2AC0DD5-90C5-4C19-8873-8FE9113107AA}" destId="{D9DC7C7E-C96F-43CE-A41B-E784B7B585BE}" srcOrd="2" destOrd="0" parTransId="{FB7FB340-9103-48AE-A9C8-FE53937641DD}" sibTransId="{CC5DDD9E-6F06-43D7-BDDE-A8A2276EFBA5}"/>
    <dgm:cxn modelId="{2119014A-C2E7-40DD-87EA-8AFD0D55EB76}" type="presOf" srcId="{20D89018-C68D-4EE9-9268-373AD8B60705}" destId="{11B43AAF-032E-414F-AF34-C02B661DBCA2}" srcOrd="0" destOrd="0" presId="urn:microsoft.com/office/officeart/2009/3/layout/HorizontalOrganizationChart"/>
    <dgm:cxn modelId="{C524744A-8A0A-45DD-95C9-D435E8C77979}" type="presOf" srcId="{6D3FBDAD-FC53-4F87-A77F-E8B04A3FC161}" destId="{D1AB79FD-884B-4608-99F3-C78C9E2CCB80}" srcOrd="1" destOrd="0" presId="urn:microsoft.com/office/officeart/2009/3/layout/HorizontalOrganizationChart"/>
    <dgm:cxn modelId="{A7EFBB53-AAD5-4008-A1C5-664A9547A19A}" srcId="{FB798EA5-0278-43C4-A1F4-498E3414EADF}" destId="{A5F5987A-9E63-453B-A914-5CC3B4BABD88}" srcOrd="1" destOrd="0" parTransId="{023C424B-5E1A-4E92-B7CC-3F36AD72A936}" sibTransId="{AC11C02F-C3C2-42FA-B774-E1935384E211}"/>
    <dgm:cxn modelId="{5352D774-65A2-418E-8FEA-8DE59378E8CC}" type="presOf" srcId="{FB798EA5-0278-43C4-A1F4-498E3414EADF}" destId="{99DDD52A-440A-45E9-9FA1-9520C6042B70}" srcOrd="0" destOrd="0" presId="urn:microsoft.com/office/officeart/2009/3/layout/HorizontalOrganizationChart"/>
    <dgm:cxn modelId="{8E1E2C79-428B-42F8-AFB2-02ECC6AC0D2E}" type="presOf" srcId="{023C424B-5E1A-4E92-B7CC-3F36AD72A936}" destId="{35B32516-F829-4D03-B60F-AA3FCCB88C16}" srcOrd="0" destOrd="0" presId="urn:microsoft.com/office/officeart/2009/3/layout/HorizontalOrganizationChart"/>
    <dgm:cxn modelId="{420E7F7E-A62F-48F0-AF1D-779A7597CFD3}" type="presOf" srcId="{D2AC0DD5-90C5-4C19-8873-8FE9113107AA}" destId="{5F2F3346-4C70-45D1-AE8C-2AF49BC334B1}" srcOrd="1" destOrd="0" presId="urn:microsoft.com/office/officeart/2009/3/layout/HorizontalOrganizationChart"/>
    <dgm:cxn modelId="{EE313386-2AA7-48E1-A81D-FF99B276214F}" type="presOf" srcId="{CB3C4DA8-DFF8-430C-BB04-7F3E5F733C63}" destId="{8F1E3BD3-1C52-4ED6-8AAF-72A2CCDA4F2A}" srcOrd="0" destOrd="0" presId="urn:microsoft.com/office/officeart/2009/3/layout/HorizontalOrganizationChart"/>
    <dgm:cxn modelId="{E556B191-156A-4CA3-8F96-276582E475BD}" type="presOf" srcId="{B1E0010C-DA4D-45D3-985A-726FC848D8FA}" destId="{2748A07B-ECAD-4977-B2F2-C6F35E05D46F}" srcOrd="0" destOrd="0" presId="urn:microsoft.com/office/officeart/2009/3/layout/HorizontalOrganizationChart"/>
    <dgm:cxn modelId="{47CA3293-3D49-46EB-8E10-378DD130969E}" type="presOf" srcId="{A5F5987A-9E63-453B-A914-5CC3B4BABD88}" destId="{E30F20FE-B5BE-4DC6-A00D-F212F7533649}" srcOrd="0" destOrd="0" presId="urn:microsoft.com/office/officeart/2009/3/layout/HorizontalOrganizationChart"/>
    <dgm:cxn modelId="{39D6E694-3225-4374-9CEE-1CDB98C1597D}" srcId="{D2AC0DD5-90C5-4C19-8873-8FE9113107AA}" destId="{49548E01-1C75-4585-B095-BC3C6AB32431}" srcOrd="0" destOrd="0" parTransId="{CB3C4DA8-DFF8-430C-BB04-7F3E5F733C63}" sibTransId="{093566A3-FB7F-46F6-AC7D-334561EAE42D}"/>
    <dgm:cxn modelId="{623FA9B5-CB66-4BE7-93DF-8B593686221E}" type="presOf" srcId="{6D3FBDAD-FC53-4F87-A77F-E8B04A3FC161}" destId="{00BED067-13C7-4CEA-ADDE-FAB80EB36A01}" srcOrd="0" destOrd="0" presId="urn:microsoft.com/office/officeart/2009/3/layout/HorizontalOrganizationChart"/>
    <dgm:cxn modelId="{681237B6-1BC5-43FC-B65D-D6823F780D64}" type="presOf" srcId="{FF5032F0-7FB2-4F29-8317-662EA2D7EE92}" destId="{AFC519CC-9211-4EC5-8B15-08500E1DC45C}" srcOrd="0" destOrd="0" presId="urn:microsoft.com/office/officeart/2009/3/layout/HorizontalOrganizationChart"/>
    <dgm:cxn modelId="{376826BD-EC1F-4F47-9F76-ECF08020F728}" srcId="{89986D0D-A3EB-4B74-98AB-7EF5C9C65F23}" destId="{D2AC0DD5-90C5-4C19-8873-8FE9113107AA}" srcOrd="0" destOrd="0" parTransId="{3DD6B22F-65FC-4156-825C-B2F2D461CBB7}" sibTransId="{FE1C377F-0302-4F4A-BD2B-C8393017D556}"/>
    <dgm:cxn modelId="{B9F4B8CE-4981-4B12-8EC0-AA77AB7F66A4}" type="presOf" srcId="{49548E01-1C75-4585-B095-BC3C6AB32431}" destId="{45E7FE1B-08EC-4C8F-BEDD-FEE25BD854A7}" srcOrd="0" destOrd="0" presId="urn:microsoft.com/office/officeart/2009/3/layout/HorizontalOrganizationChart"/>
    <dgm:cxn modelId="{1CFA3DDC-54A8-442A-AD88-BD3F2BD6302D}" type="presOf" srcId="{49548E01-1C75-4585-B095-BC3C6AB32431}" destId="{960837A1-BDF2-4C6B-BB88-8C588D765BB7}" srcOrd="1" destOrd="0" presId="urn:microsoft.com/office/officeart/2009/3/layout/HorizontalOrganizationChart"/>
    <dgm:cxn modelId="{E21AF5DF-3E11-45CB-BEE4-6FBF2AD33468}" type="presOf" srcId="{D9DC7C7E-C96F-43CE-A41B-E784B7B585BE}" destId="{4DD1C285-1979-47C0-ACF0-0F7DCFE582D7}" srcOrd="0" destOrd="0" presId="urn:microsoft.com/office/officeart/2009/3/layout/HorizontalOrganizationChart"/>
    <dgm:cxn modelId="{680517F7-A9D5-4952-9E16-C9E065D90ED0}" srcId="{FB798EA5-0278-43C4-A1F4-498E3414EADF}" destId="{F9E1B03D-7C6A-4EF7-ACB3-41561AE60DA1}" srcOrd="0" destOrd="0" parTransId="{B1E0010C-DA4D-45D3-985A-726FC848D8FA}" sibTransId="{4D75B9B7-1D3F-4791-86EB-E5C1004EE094}"/>
    <dgm:cxn modelId="{E58CEDEA-6252-4BF1-BF22-3647400D95D9}" type="presParOf" srcId="{CFF74BA1-6C87-423F-A148-1A32D54C1280}" destId="{CD450042-CA0C-4E63-9F12-8A306CD884F9}" srcOrd="0" destOrd="0" presId="urn:microsoft.com/office/officeart/2009/3/layout/HorizontalOrganizationChart"/>
    <dgm:cxn modelId="{4F19A63B-A9DE-447B-9DBA-07A4A0089A92}" type="presParOf" srcId="{CD450042-CA0C-4E63-9F12-8A306CD884F9}" destId="{C5394939-8864-4142-AE33-2B5962CF9482}" srcOrd="0" destOrd="0" presId="urn:microsoft.com/office/officeart/2009/3/layout/HorizontalOrganizationChart"/>
    <dgm:cxn modelId="{657A4B4E-A5FD-40DC-A00D-768A4E00185C}" type="presParOf" srcId="{C5394939-8864-4142-AE33-2B5962CF9482}" destId="{9C6CF897-CA3F-4E10-A06A-258F44648109}" srcOrd="0" destOrd="0" presId="urn:microsoft.com/office/officeart/2009/3/layout/HorizontalOrganizationChart"/>
    <dgm:cxn modelId="{5DEAA8B7-BEF2-4CC0-A0FC-DDA596900282}" type="presParOf" srcId="{C5394939-8864-4142-AE33-2B5962CF9482}" destId="{5F2F3346-4C70-45D1-AE8C-2AF49BC334B1}" srcOrd="1" destOrd="0" presId="urn:microsoft.com/office/officeart/2009/3/layout/HorizontalOrganizationChart"/>
    <dgm:cxn modelId="{53517A0D-38F2-4903-B519-92D29CB11802}" type="presParOf" srcId="{CD450042-CA0C-4E63-9F12-8A306CD884F9}" destId="{99359DAA-2B8A-49DA-BBC0-02770BFF9C81}" srcOrd="1" destOrd="0" presId="urn:microsoft.com/office/officeart/2009/3/layout/HorizontalOrganizationChart"/>
    <dgm:cxn modelId="{58070C8D-DA28-481E-BF88-152FC16A233D}" type="presParOf" srcId="{99359DAA-2B8A-49DA-BBC0-02770BFF9C81}" destId="{8F1E3BD3-1C52-4ED6-8AAF-72A2CCDA4F2A}" srcOrd="0" destOrd="0" presId="urn:microsoft.com/office/officeart/2009/3/layout/HorizontalOrganizationChart"/>
    <dgm:cxn modelId="{5788666A-C4AC-4790-B406-49582FEB46C6}" type="presParOf" srcId="{99359DAA-2B8A-49DA-BBC0-02770BFF9C81}" destId="{1E542D93-CA41-40E6-8935-D91C53AD66C7}" srcOrd="1" destOrd="0" presId="urn:microsoft.com/office/officeart/2009/3/layout/HorizontalOrganizationChart"/>
    <dgm:cxn modelId="{0F8DDC3F-CCE9-43BD-87E7-31234B5773B7}" type="presParOf" srcId="{1E542D93-CA41-40E6-8935-D91C53AD66C7}" destId="{42DCE1E9-8638-45F5-82D9-C5F335FABFB4}" srcOrd="0" destOrd="0" presId="urn:microsoft.com/office/officeart/2009/3/layout/HorizontalOrganizationChart"/>
    <dgm:cxn modelId="{14BEDEC2-1FCE-4780-8624-96C44D447201}" type="presParOf" srcId="{42DCE1E9-8638-45F5-82D9-C5F335FABFB4}" destId="{45E7FE1B-08EC-4C8F-BEDD-FEE25BD854A7}" srcOrd="0" destOrd="0" presId="urn:microsoft.com/office/officeart/2009/3/layout/HorizontalOrganizationChart"/>
    <dgm:cxn modelId="{7A142B0E-5D21-4D18-97D2-1875CD943AAD}" type="presParOf" srcId="{42DCE1E9-8638-45F5-82D9-C5F335FABFB4}" destId="{960837A1-BDF2-4C6B-BB88-8C588D765BB7}" srcOrd="1" destOrd="0" presId="urn:microsoft.com/office/officeart/2009/3/layout/HorizontalOrganizationChart"/>
    <dgm:cxn modelId="{72B00A3E-0D41-4913-A872-FCBD6AE7979D}" type="presParOf" srcId="{1E542D93-CA41-40E6-8935-D91C53AD66C7}" destId="{9267C77A-2892-4955-B2E4-29934BBE4EA0}" srcOrd="1" destOrd="0" presId="urn:microsoft.com/office/officeart/2009/3/layout/HorizontalOrganizationChart"/>
    <dgm:cxn modelId="{9E756C1D-9AF6-42FB-B36B-D1FCBB6A5447}" type="presParOf" srcId="{1E542D93-CA41-40E6-8935-D91C53AD66C7}" destId="{C44AFD4B-EAB6-4111-BA37-A5782BD61A04}" srcOrd="2" destOrd="0" presId="urn:microsoft.com/office/officeart/2009/3/layout/HorizontalOrganizationChart"/>
    <dgm:cxn modelId="{8CDAD77A-9ACB-4D8F-98E6-0DFFB6BDF522}" type="presParOf" srcId="{99359DAA-2B8A-49DA-BBC0-02770BFF9C81}" destId="{AFC519CC-9211-4EC5-8B15-08500E1DC45C}" srcOrd="2" destOrd="0" presId="urn:microsoft.com/office/officeart/2009/3/layout/HorizontalOrganizationChart"/>
    <dgm:cxn modelId="{80CFE120-E068-466E-BA4F-D3E0B0E2C4E3}" type="presParOf" srcId="{99359DAA-2B8A-49DA-BBC0-02770BFF9C81}" destId="{5C2FB0A2-DCB4-45CF-B04D-36305ACE7740}" srcOrd="3" destOrd="0" presId="urn:microsoft.com/office/officeart/2009/3/layout/HorizontalOrganizationChart"/>
    <dgm:cxn modelId="{25AA6FAB-92FA-4E37-BD1B-877B4B6BFEE3}" type="presParOf" srcId="{5C2FB0A2-DCB4-45CF-B04D-36305ACE7740}" destId="{B41B9643-ACFA-4000-A3C2-5F3D989176B3}" srcOrd="0" destOrd="0" presId="urn:microsoft.com/office/officeart/2009/3/layout/HorizontalOrganizationChart"/>
    <dgm:cxn modelId="{6ABB2EE7-328B-432E-BCD6-CD8C72C44B0A}" type="presParOf" srcId="{B41B9643-ACFA-4000-A3C2-5F3D989176B3}" destId="{00BED067-13C7-4CEA-ADDE-FAB80EB36A01}" srcOrd="0" destOrd="0" presId="urn:microsoft.com/office/officeart/2009/3/layout/HorizontalOrganizationChart"/>
    <dgm:cxn modelId="{DFA0B76B-4185-4D52-8B49-6C9696F746B5}" type="presParOf" srcId="{B41B9643-ACFA-4000-A3C2-5F3D989176B3}" destId="{D1AB79FD-884B-4608-99F3-C78C9E2CCB80}" srcOrd="1" destOrd="0" presId="urn:microsoft.com/office/officeart/2009/3/layout/HorizontalOrganizationChart"/>
    <dgm:cxn modelId="{744A4CF9-4119-4C79-99B0-34BC4867474F}" type="presParOf" srcId="{5C2FB0A2-DCB4-45CF-B04D-36305ACE7740}" destId="{32EDC784-EC27-47C2-8798-6A03084322ED}" srcOrd="1" destOrd="0" presId="urn:microsoft.com/office/officeart/2009/3/layout/HorizontalOrganizationChart"/>
    <dgm:cxn modelId="{7B90309C-5975-4A08-9DC2-1773C5046D41}" type="presParOf" srcId="{5C2FB0A2-DCB4-45CF-B04D-36305ACE7740}" destId="{8DD499A2-36A1-4963-9379-4872D37FCE09}" srcOrd="2" destOrd="0" presId="urn:microsoft.com/office/officeart/2009/3/layout/HorizontalOrganizationChart"/>
    <dgm:cxn modelId="{DC838AF2-A363-46A9-854C-3F3E4C2426DC}" type="presParOf" srcId="{99359DAA-2B8A-49DA-BBC0-02770BFF9C81}" destId="{70318F72-17D2-4AB6-B74C-8CA7100CDE69}" srcOrd="4" destOrd="0" presId="urn:microsoft.com/office/officeart/2009/3/layout/HorizontalOrganizationChart"/>
    <dgm:cxn modelId="{3C002D58-9D40-44A2-8E63-A2E4548A6EBD}" type="presParOf" srcId="{99359DAA-2B8A-49DA-BBC0-02770BFF9C81}" destId="{50050A08-2CF1-4FAF-BBD8-11F554292F3B}" srcOrd="5" destOrd="0" presId="urn:microsoft.com/office/officeart/2009/3/layout/HorizontalOrganizationChart"/>
    <dgm:cxn modelId="{FEBB5723-140D-4358-8DC5-EFEE60F063F8}" type="presParOf" srcId="{50050A08-2CF1-4FAF-BBD8-11F554292F3B}" destId="{83658B7A-C08F-4228-8BF1-9800D68964C7}" srcOrd="0" destOrd="0" presId="urn:microsoft.com/office/officeart/2009/3/layout/HorizontalOrganizationChart"/>
    <dgm:cxn modelId="{B2DCD80B-1333-40F4-B4FD-94CDC88127EB}" type="presParOf" srcId="{83658B7A-C08F-4228-8BF1-9800D68964C7}" destId="{4DD1C285-1979-47C0-ACF0-0F7DCFE582D7}" srcOrd="0" destOrd="0" presId="urn:microsoft.com/office/officeart/2009/3/layout/HorizontalOrganizationChart"/>
    <dgm:cxn modelId="{BF3928A3-9C2F-481B-9A90-487A71F433C4}" type="presParOf" srcId="{83658B7A-C08F-4228-8BF1-9800D68964C7}" destId="{2A7EA8B1-4FFB-41F7-AB2A-A305A89F03AC}" srcOrd="1" destOrd="0" presId="urn:microsoft.com/office/officeart/2009/3/layout/HorizontalOrganizationChart"/>
    <dgm:cxn modelId="{3CA61062-01CF-4CF8-AD19-6E037F4D0F34}" type="presParOf" srcId="{50050A08-2CF1-4FAF-BBD8-11F554292F3B}" destId="{07595477-AE12-4E1D-8433-08666872B558}" srcOrd="1" destOrd="0" presId="urn:microsoft.com/office/officeart/2009/3/layout/HorizontalOrganizationChart"/>
    <dgm:cxn modelId="{44B00A17-963F-4801-B1BB-AD63F9CF678C}" type="presParOf" srcId="{50050A08-2CF1-4FAF-BBD8-11F554292F3B}" destId="{56CB3F9A-B819-40D8-8BE7-DB51B920E811}" srcOrd="2" destOrd="0" presId="urn:microsoft.com/office/officeart/2009/3/layout/HorizontalOrganizationChart"/>
    <dgm:cxn modelId="{6E7498E0-D883-4A4D-8A9A-407027026344}" type="presParOf" srcId="{99359DAA-2B8A-49DA-BBC0-02770BFF9C81}" destId="{11B43AAF-032E-414F-AF34-C02B661DBCA2}" srcOrd="6" destOrd="0" presId="urn:microsoft.com/office/officeart/2009/3/layout/HorizontalOrganizationChart"/>
    <dgm:cxn modelId="{897E443B-2ABE-40E0-B4A0-F40363FBC644}" type="presParOf" srcId="{99359DAA-2B8A-49DA-BBC0-02770BFF9C81}" destId="{ACB6FF0D-6C77-411A-B689-0869AACA4254}" srcOrd="7" destOrd="0" presId="urn:microsoft.com/office/officeart/2009/3/layout/HorizontalOrganizationChart"/>
    <dgm:cxn modelId="{AFE24F50-AB70-495F-B152-19BCE23A5144}" type="presParOf" srcId="{ACB6FF0D-6C77-411A-B689-0869AACA4254}" destId="{D6DEFDB7-92B6-4E5F-862E-FFFB917FA7C2}" srcOrd="0" destOrd="0" presId="urn:microsoft.com/office/officeart/2009/3/layout/HorizontalOrganizationChart"/>
    <dgm:cxn modelId="{FD01063F-319C-4A56-B3F2-A8896F57E4F6}" type="presParOf" srcId="{D6DEFDB7-92B6-4E5F-862E-FFFB917FA7C2}" destId="{99DDD52A-440A-45E9-9FA1-9520C6042B70}" srcOrd="0" destOrd="0" presId="urn:microsoft.com/office/officeart/2009/3/layout/HorizontalOrganizationChart"/>
    <dgm:cxn modelId="{3723E015-1541-4FC5-BF28-0E327E3E3347}" type="presParOf" srcId="{D6DEFDB7-92B6-4E5F-862E-FFFB917FA7C2}" destId="{CC67E77D-F7C9-492A-A36C-B915AAAC23D9}" srcOrd="1" destOrd="0" presId="urn:microsoft.com/office/officeart/2009/3/layout/HorizontalOrganizationChart"/>
    <dgm:cxn modelId="{4890EA88-A5D0-48EC-9146-5F2380330650}" type="presParOf" srcId="{ACB6FF0D-6C77-411A-B689-0869AACA4254}" destId="{38DFD5F4-C0E2-4C08-A739-5FB34E140C37}" srcOrd="1" destOrd="0" presId="urn:microsoft.com/office/officeart/2009/3/layout/HorizontalOrganizationChart"/>
    <dgm:cxn modelId="{7EEAD1F7-3F66-4B8F-B925-AC96ED911320}" type="presParOf" srcId="{38DFD5F4-C0E2-4C08-A739-5FB34E140C37}" destId="{2748A07B-ECAD-4977-B2F2-C6F35E05D46F}" srcOrd="0" destOrd="0" presId="urn:microsoft.com/office/officeart/2009/3/layout/HorizontalOrganizationChart"/>
    <dgm:cxn modelId="{895DF135-9206-46E9-AE03-CEEBAFEE82BE}" type="presParOf" srcId="{38DFD5F4-C0E2-4C08-A739-5FB34E140C37}" destId="{00FEB920-7A34-40B9-9BF7-1FF4CF914C71}" srcOrd="1" destOrd="0" presId="urn:microsoft.com/office/officeart/2009/3/layout/HorizontalOrganizationChart"/>
    <dgm:cxn modelId="{CDD072A9-B9A8-44A7-A710-CA89CC97CF11}" type="presParOf" srcId="{00FEB920-7A34-40B9-9BF7-1FF4CF914C71}" destId="{3B59C7BF-255B-4872-8FBB-F4CC3EE6D45C}" srcOrd="0" destOrd="0" presId="urn:microsoft.com/office/officeart/2009/3/layout/HorizontalOrganizationChart"/>
    <dgm:cxn modelId="{E9860DB2-5759-4BF2-9848-016771F02C90}" type="presParOf" srcId="{3B59C7BF-255B-4872-8FBB-F4CC3EE6D45C}" destId="{F3A4C48C-B34F-4A16-A366-C958F02A6F5E}" srcOrd="0" destOrd="0" presId="urn:microsoft.com/office/officeart/2009/3/layout/HorizontalOrganizationChart"/>
    <dgm:cxn modelId="{842ED470-B9CC-4570-BCD3-E55004A8ADC2}" type="presParOf" srcId="{3B59C7BF-255B-4872-8FBB-F4CC3EE6D45C}" destId="{BFA430F3-78D5-4F78-8C8F-F61C3DC69D86}" srcOrd="1" destOrd="0" presId="urn:microsoft.com/office/officeart/2009/3/layout/HorizontalOrganizationChart"/>
    <dgm:cxn modelId="{795F7AA1-F955-4EF9-8591-8F13FDB0A2E1}" type="presParOf" srcId="{00FEB920-7A34-40B9-9BF7-1FF4CF914C71}" destId="{2B4A3A24-42DA-48CD-B1AE-9786568DB3E7}" srcOrd="1" destOrd="0" presId="urn:microsoft.com/office/officeart/2009/3/layout/HorizontalOrganizationChart"/>
    <dgm:cxn modelId="{A67E6204-632D-4481-96B6-9D1EEB33101A}" type="presParOf" srcId="{00FEB920-7A34-40B9-9BF7-1FF4CF914C71}" destId="{ED8C31BC-79C7-4E61-8D5A-3F9DD591358A}" srcOrd="2" destOrd="0" presId="urn:microsoft.com/office/officeart/2009/3/layout/HorizontalOrganizationChart"/>
    <dgm:cxn modelId="{D0EEE596-2DF0-4530-ABE4-DAE744ECB5C8}" type="presParOf" srcId="{38DFD5F4-C0E2-4C08-A739-5FB34E140C37}" destId="{35B32516-F829-4D03-B60F-AA3FCCB88C16}" srcOrd="2" destOrd="0" presId="urn:microsoft.com/office/officeart/2009/3/layout/HorizontalOrganizationChart"/>
    <dgm:cxn modelId="{35C04DA5-D0E3-4CAB-A000-9667159DBE06}" type="presParOf" srcId="{38DFD5F4-C0E2-4C08-A739-5FB34E140C37}" destId="{87B20521-CC0B-463D-BCC2-F79370E72194}" srcOrd="3" destOrd="0" presId="urn:microsoft.com/office/officeart/2009/3/layout/HorizontalOrganizationChart"/>
    <dgm:cxn modelId="{52F69A08-810B-410D-9194-9372D1BCA537}" type="presParOf" srcId="{87B20521-CC0B-463D-BCC2-F79370E72194}" destId="{3FD11B46-E9E0-432B-BD82-48B31F354670}" srcOrd="0" destOrd="0" presId="urn:microsoft.com/office/officeart/2009/3/layout/HorizontalOrganizationChart"/>
    <dgm:cxn modelId="{2342FBD4-F839-4AD4-8D0D-7F2A11142A63}" type="presParOf" srcId="{3FD11B46-E9E0-432B-BD82-48B31F354670}" destId="{E30F20FE-B5BE-4DC6-A00D-F212F7533649}" srcOrd="0" destOrd="0" presId="urn:microsoft.com/office/officeart/2009/3/layout/HorizontalOrganizationChart"/>
    <dgm:cxn modelId="{307B77BB-EADB-4A54-B34C-6D9E2F03E5D3}" type="presParOf" srcId="{3FD11B46-E9E0-432B-BD82-48B31F354670}" destId="{D4B989FF-DCB4-4236-AD97-15CB507D776D}" srcOrd="1" destOrd="0" presId="urn:microsoft.com/office/officeart/2009/3/layout/HorizontalOrganizationChart"/>
    <dgm:cxn modelId="{B1DDE10F-31B0-4F50-BF68-EC5072415FBF}" type="presParOf" srcId="{87B20521-CC0B-463D-BCC2-F79370E72194}" destId="{12AF746E-44D5-4D04-8E7F-BE7034A4092F}" srcOrd="1" destOrd="0" presId="urn:microsoft.com/office/officeart/2009/3/layout/HorizontalOrganizationChart"/>
    <dgm:cxn modelId="{73A79095-CDF9-4371-87F3-9658980BEF75}" type="presParOf" srcId="{87B20521-CC0B-463D-BCC2-F79370E72194}" destId="{DFC44C68-F569-4E35-9174-291F2A9F0F3D}" srcOrd="2" destOrd="0" presId="urn:microsoft.com/office/officeart/2009/3/layout/HorizontalOrganizationChart"/>
    <dgm:cxn modelId="{0C9093A8-54C3-4BC4-B1B5-C6BD884446B0}" type="presParOf" srcId="{ACB6FF0D-6C77-411A-B689-0869AACA4254}" destId="{DE8615AB-49DD-45F2-AA79-A3206E48FB86}" srcOrd="2" destOrd="0" presId="urn:microsoft.com/office/officeart/2009/3/layout/HorizontalOrganizationChart"/>
    <dgm:cxn modelId="{F2ABBC0A-8B92-4B9A-A150-A64BA0D9188F}" type="presParOf" srcId="{CD450042-CA0C-4E63-9F12-8A306CD884F9}" destId="{417A22C1-ACC8-41EE-8908-819D9891D48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32516-F829-4D03-B60F-AA3FCCB88C16}">
      <dsp:nvSpPr>
        <dsp:cNvPr id="0" name=""/>
        <dsp:cNvSpPr/>
      </dsp:nvSpPr>
      <dsp:spPr>
        <a:xfrm>
          <a:off x="5015968" y="3324811"/>
          <a:ext cx="455717" cy="489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858" y="0"/>
              </a:lnTo>
              <a:lnTo>
                <a:pt x="227858" y="489896"/>
              </a:lnTo>
              <a:lnTo>
                <a:pt x="455717" y="48989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8A07B-ECAD-4977-B2F2-C6F35E05D46F}">
      <dsp:nvSpPr>
        <dsp:cNvPr id="0" name=""/>
        <dsp:cNvSpPr/>
      </dsp:nvSpPr>
      <dsp:spPr>
        <a:xfrm>
          <a:off x="5015968" y="2834915"/>
          <a:ext cx="455717" cy="489896"/>
        </a:xfrm>
        <a:custGeom>
          <a:avLst/>
          <a:gdLst/>
          <a:ahLst/>
          <a:cxnLst/>
          <a:rect l="0" t="0" r="0" b="0"/>
          <a:pathLst>
            <a:path>
              <a:moveTo>
                <a:pt x="0" y="489896"/>
              </a:moveTo>
              <a:lnTo>
                <a:pt x="227858" y="489896"/>
              </a:lnTo>
              <a:lnTo>
                <a:pt x="227858" y="0"/>
              </a:lnTo>
              <a:lnTo>
                <a:pt x="455717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B43AAF-032E-414F-AF34-C02B661DBCA2}">
      <dsp:nvSpPr>
        <dsp:cNvPr id="0" name=""/>
        <dsp:cNvSpPr/>
      </dsp:nvSpPr>
      <dsp:spPr>
        <a:xfrm>
          <a:off x="2281663" y="1855122"/>
          <a:ext cx="455717" cy="1469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858" y="0"/>
              </a:lnTo>
              <a:lnTo>
                <a:pt x="227858" y="1469689"/>
              </a:lnTo>
              <a:lnTo>
                <a:pt x="455717" y="146968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318F72-17D2-4AB6-B74C-8CA7100CDE69}">
      <dsp:nvSpPr>
        <dsp:cNvPr id="0" name=""/>
        <dsp:cNvSpPr/>
      </dsp:nvSpPr>
      <dsp:spPr>
        <a:xfrm>
          <a:off x="2281663" y="1855122"/>
          <a:ext cx="455717" cy="489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858" y="0"/>
              </a:lnTo>
              <a:lnTo>
                <a:pt x="227858" y="489896"/>
              </a:lnTo>
              <a:lnTo>
                <a:pt x="455717" y="4898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C519CC-9211-4EC5-8B15-08500E1DC45C}">
      <dsp:nvSpPr>
        <dsp:cNvPr id="0" name=""/>
        <dsp:cNvSpPr/>
      </dsp:nvSpPr>
      <dsp:spPr>
        <a:xfrm>
          <a:off x="2281663" y="1365226"/>
          <a:ext cx="455717" cy="489896"/>
        </a:xfrm>
        <a:custGeom>
          <a:avLst/>
          <a:gdLst/>
          <a:ahLst/>
          <a:cxnLst/>
          <a:rect l="0" t="0" r="0" b="0"/>
          <a:pathLst>
            <a:path>
              <a:moveTo>
                <a:pt x="0" y="489896"/>
              </a:moveTo>
              <a:lnTo>
                <a:pt x="227858" y="489896"/>
              </a:lnTo>
              <a:lnTo>
                <a:pt x="227858" y="0"/>
              </a:lnTo>
              <a:lnTo>
                <a:pt x="45571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1E3BD3-1C52-4ED6-8AAF-72A2CCDA4F2A}">
      <dsp:nvSpPr>
        <dsp:cNvPr id="0" name=""/>
        <dsp:cNvSpPr/>
      </dsp:nvSpPr>
      <dsp:spPr>
        <a:xfrm>
          <a:off x="2281663" y="385433"/>
          <a:ext cx="455717" cy="1469689"/>
        </a:xfrm>
        <a:custGeom>
          <a:avLst/>
          <a:gdLst/>
          <a:ahLst/>
          <a:cxnLst/>
          <a:rect l="0" t="0" r="0" b="0"/>
          <a:pathLst>
            <a:path>
              <a:moveTo>
                <a:pt x="0" y="1469689"/>
              </a:moveTo>
              <a:lnTo>
                <a:pt x="227858" y="1469689"/>
              </a:lnTo>
              <a:lnTo>
                <a:pt x="227858" y="0"/>
              </a:lnTo>
              <a:lnTo>
                <a:pt x="45571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6CF897-CA3F-4E10-A06A-258F44648109}">
      <dsp:nvSpPr>
        <dsp:cNvPr id="0" name=""/>
        <dsp:cNvSpPr/>
      </dsp:nvSpPr>
      <dsp:spPr>
        <a:xfrm>
          <a:off x="3075" y="1507638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>
              <a:latin typeface="Arial Nova Light" panose="020B0304020202020204" pitchFamily="34" charset="0"/>
            </a:rPr>
            <a:t>Plataformas</a:t>
          </a:r>
          <a:r>
            <a:rPr lang="en-GB" sz="2000" kern="1200" dirty="0">
              <a:latin typeface="Arial Nova Light" panose="020B0304020202020204" pitchFamily="34" charset="0"/>
            </a:rPr>
            <a:t>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Arial Nova Light" panose="020B0304020202020204" pitchFamily="34" charset="0"/>
            </a:rPr>
            <a:t>X-in-the-Loop</a:t>
          </a:r>
        </a:p>
      </dsp:txBody>
      <dsp:txXfrm>
        <a:off x="3075" y="1507638"/>
        <a:ext cx="2278587" cy="694969"/>
      </dsp:txXfrm>
    </dsp:sp>
    <dsp:sp modelId="{45E7FE1B-08EC-4C8F-BEDD-FEE25BD854A7}">
      <dsp:nvSpPr>
        <dsp:cNvPr id="0" name=""/>
        <dsp:cNvSpPr/>
      </dsp:nvSpPr>
      <dsp:spPr>
        <a:xfrm>
          <a:off x="2737381" y="37949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>
              <a:latin typeface="Arial Nova Light" panose="020B0304020202020204" pitchFamily="34" charset="0"/>
            </a:rPr>
            <a:t>Model</a:t>
          </a:r>
          <a:r>
            <a:rPr lang="es-ES" sz="2000" kern="1200" dirty="0">
              <a:latin typeface="Arial Nova Light" panose="020B0304020202020204" pitchFamily="34" charset="0"/>
            </a:rPr>
            <a:t>-</a:t>
          </a:r>
          <a:r>
            <a:rPr lang="es-ES" sz="2000" kern="1200" dirty="0" err="1">
              <a:latin typeface="Arial Nova Light" panose="020B0304020202020204" pitchFamily="34" charset="0"/>
            </a:rPr>
            <a:t>in-the-Loop</a:t>
          </a:r>
          <a:r>
            <a:rPr lang="es-ES" sz="2000" kern="1200" dirty="0">
              <a:latin typeface="Arial Nova Light" panose="020B0304020202020204" pitchFamily="34" charset="0"/>
            </a:rPr>
            <a:t>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ova Light" panose="020B0304020202020204" pitchFamily="34" charset="0"/>
            </a:rPr>
            <a:t>(MIL)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2737381" y="37949"/>
        <a:ext cx="2278587" cy="694969"/>
      </dsp:txXfrm>
    </dsp:sp>
    <dsp:sp modelId="{00BED067-13C7-4CEA-ADDE-FAB80EB36A01}">
      <dsp:nvSpPr>
        <dsp:cNvPr id="0" name=""/>
        <dsp:cNvSpPr/>
      </dsp:nvSpPr>
      <dsp:spPr>
        <a:xfrm>
          <a:off x="2737381" y="1017741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ova Light" panose="020B0304020202020204" pitchFamily="34" charset="0"/>
            </a:rPr>
            <a:t>Software-in-the-</a:t>
          </a:r>
          <a:r>
            <a:rPr lang="es-ES" sz="2000" kern="1200" dirty="0" err="1">
              <a:latin typeface="Arial Nova Light" panose="020B0304020202020204" pitchFamily="34" charset="0"/>
            </a:rPr>
            <a:t>Loop</a:t>
          </a:r>
          <a:r>
            <a:rPr lang="es-ES" sz="2000" kern="1200" dirty="0">
              <a:latin typeface="Arial Nova Light" panose="020B0304020202020204" pitchFamily="34" charset="0"/>
            </a:rPr>
            <a:t> (SIL)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2737381" y="1017741"/>
        <a:ext cx="2278587" cy="694969"/>
      </dsp:txXfrm>
    </dsp:sp>
    <dsp:sp modelId="{4DD1C285-1979-47C0-ACF0-0F7DCFE582D7}">
      <dsp:nvSpPr>
        <dsp:cNvPr id="0" name=""/>
        <dsp:cNvSpPr/>
      </dsp:nvSpPr>
      <dsp:spPr>
        <a:xfrm>
          <a:off x="2737381" y="1997534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>
              <a:latin typeface="Arial Nova Light" panose="020B0304020202020204" pitchFamily="34" charset="0"/>
            </a:rPr>
            <a:t>Processor</a:t>
          </a:r>
          <a:r>
            <a:rPr lang="es-ES" sz="2000" kern="1200" dirty="0">
              <a:latin typeface="Arial Nova Light" panose="020B0304020202020204" pitchFamily="34" charset="0"/>
            </a:rPr>
            <a:t>-</a:t>
          </a:r>
          <a:r>
            <a:rPr lang="es-ES" sz="2000" kern="1200" dirty="0" err="1">
              <a:latin typeface="Arial Nova Light" panose="020B0304020202020204" pitchFamily="34" charset="0"/>
            </a:rPr>
            <a:t>in-the-Loop</a:t>
          </a:r>
          <a:r>
            <a:rPr lang="es-ES" sz="2000" kern="1200" dirty="0">
              <a:latin typeface="Arial Nova Light" panose="020B0304020202020204" pitchFamily="34" charset="0"/>
            </a:rPr>
            <a:t> (PIL)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2737381" y="1997534"/>
        <a:ext cx="2278587" cy="694969"/>
      </dsp:txXfrm>
    </dsp:sp>
    <dsp:sp modelId="{99DDD52A-440A-45E9-9FA1-9520C6042B70}">
      <dsp:nvSpPr>
        <dsp:cNvPr id="0" name=""/>
        <dsp:cNvSpPr/>
      </dsp:nvSpPr>
      <dsp:spPr>
        <a:xfrm>
          <a:off x="2737381" y="2977327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ova Light" panose="020B0304020202020204" pitchFamily="34" charset="0"/>
            </a:rPr>
            <a:t>Hardware-in-the-</a:t>
          </a:r>
          <a:r>
            <a:rPr lang="es-ES" sz="2000" kern="1200" dirty="0" err="1">
              <a:latin typeface="Arial Nova Light" panose="020B0304020202020204" pitchFamily="34" charset="0"/>
            </a:rPr>
            <a:t>Loop</a:t>
          </a:r>
          <a:r>
            <a:rPr lang="es-ES" sz="2000" kern="1200" dirty="0">
              <a:latin typeface="Arial Nova Light" panose="020B0304020202020204" pitchFamily="34" charset="0"/>
            </a:rPr>
            <a:t> (HIL)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2737381" y="2977327"/>
        <a:ext cx="2278587" cy="694969"/>
      </dsp:txXfrm>
    </dsp:sp>
    <dsp:sp modelId="{F3A4C48C-B34F-4A16-A366-C958F02A6F5E}">
      <dsp:nvSpPr>
        <dsp:cNvPr id="0" name=""/>
        <dsp:cNvSpPr/>
      </dsp:nvSpPr>
      <dsp:spPr>
        <a:xfrm>
          <a:off x="5471686" y="2487430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 Nova Light" panose="020B0304020202020204" pitchFamily="34" charset="0"/>
            </a:rPr>
            <a:t>Control CHIL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5471686" y="2487430"/>
        <a:ext cx="2278587" cy="694969"/>
      </dsp:txXfrm>
    </dsp:sp>
    <dsp:sp modelId="{E30F20FE-B5BE-4DC6-A00D-F212F7533649}">
      <dsp:nvSpPr>
        <dsp:cNvPr id="0" name=""/>
        <dsp:cNvSpPr/>
      </dsp:nvSpPr>
      <dsp:spPr>
        <a:xfrm>
          <a:off x="5471686" y="3467223"/>
          <a:ext cx="2278587" cy="6949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>
              <a:latin typeface="Arial Nova Light" panose="020B0304020202020204" pitchFamily="34" charset="0"/>
            </a:rPr>
            <a:t>Power</a:t>
          </a:r>
          <a:r>
            <a:rPr lang="es-ES" sz="2000" kern="1200" dirty="0">
              <a:latin typeface="Arial Nova Light" panose="020B0304020202020204" pitchFamily="34" charset="0"/>
            </a:rPr>
            <a:t> PHIL</a:t>
          </a:r>
          <a:endParaRPr lang="en-GB" sz="2000" kern="1200" dirty="0">
            <a:latin typeface="Arial Nova Light" panose="020B0304020202020204" pitchFamily="34" charset="0"/>
          </a:endParaRPr>
        </a:p>
      </dsp:txBody>
      <dsp:txXfrm>
        <a:off x="5471686" y="3467223"/>
        <a:ext cx="2278587" cy="694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F9ED7-D9DF-9B4A-A1AC-9FBF0C9B1C8E}" type="datetime1">
              <a:rPr lang="es-ES" smtClean="0"/>
              <a:t>29/02/2024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381E0-5EA1-A741-8E0F-979B987291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2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53B6-CB23-B545-A702-0812837A95EA}" type="datetime1">
              <a:rPr lang="es-ES" smtClean="0"/>
              <a:t>29/02/2024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7D51-4C89-E346-BC52-B4E8590D3F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7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" y="-2608"/>
            <a:ext cx="1762124" cy="167928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D1D38FD-22B9-3A12-25EB-47575A20B196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1621AF53-37F6-7793-E78A-FF9718C67547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50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6" y="-12340"/>
            <a:ext cx="1083080" cy="1032166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67B8B7E6-0DA7-D98D-03C1-0B93A5FE659B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44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4687F65D-6279-45C3-0395-33BBA6B82B39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5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600813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11D9EFE6-770C-1AC6-6E09-730B10D42488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1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6" y="-12340"/>
            <a:ext cx="1083080" cy="1032166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DF168CBE-BD81-5E60-CC90-5FA28023812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20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2CCE9857-23FF-2D26-3E1E-45709C62DC51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33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11006" cy="42815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1C302743-0B92-4616-DA20-D5A353CEF998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1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FBF32C38-AC3B-149E-79CB-48BAD5C5388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1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EB9FDF4E-7718-11D3-09BA-24E48325AEFD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09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adasdas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" y="-2192"/>
            <a:ext cx="1736530" cy="1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6874ACF4-9218-4930-94B3-9B1CD8677709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3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48ABF8FD-9EB3-A6B1-1937-F8EAD61A055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4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CA9F0280-0E15-989E-A5BE-09DCE242E75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1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FAE37037-38BA-5FDB-3630-941FE1D73AAC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96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a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47597" y="158214"/>
              <a:ext cx="1023937" cy="103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" y="-11104"/>
            <a:ext cx="1368013" cy="1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2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1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 userDrawn="1"/>
          </p:nvSpPr>
          <p:spPr>
            <a:xfrm>
              <a:off x="147597" y="158214"/>
              <a:ext cx="1023937" cy="103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" y="-11104"/>
            <a:ext cx="1368013" cy="1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" y="3688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2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10" name="Imagen 7">
              <a:extLst>
                <a:ext uri="{FF2B5EF4-FFF2-40B4-BE49-F238E27FC236}">
                  <a16:creationId xmlns:a16="http://schemas.microsoft.com/office/drawing/2014/main" id="{772BB687-5563-CE41-B322-1DCFDF987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22201" y="222250"/>
              <a:ext cx="1489075" cy="1364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1364"/>
            <a:ext cx="1631950" cy="155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>
            <a:extLst>
              <a:ext uri="{FF2B5EF4-FFF2-40B4-BE49-F238E27FC236}">
                <a16:creationId xmlns:a16="http://schemas.microsoft.com/office/drawing/2014/main" id="{1C62DA92-35E3-6244-8259-2ED416B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6986349" cy="6287714"/>
          </a:xfrm>
          <a:prstGeom prst="rect">
            <a:avLst/>
          </a:prstGeom>
        </p:spPr>
      </p:pic>
      <p:pic>
        <p:nvPicPr>
          <p:cNvPr id="11" name="Imagen 7">
            <a:extLst>
              <a:ext uri="{FF2B5EF4-FFF2-40B4-BE49-F238E27FC236}">
                <a16:creationId xmlns:a16="http://schemas.microsoft.com/office/drawing/2014/main" id="{0F63708B-52D5-0940-890B-ED33E002B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030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7">
            <a:extLst>
              <a:ext uri="{FF2B5EF4-FFF2-40B4-BE49-F238E27FC236}">
                <a16:creationId xmlns:a16="http://schemas.microsoft.com/office/drawing/2014/main" id="{F2F42047-0EBB-8647-BC6A-5A0A93590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11611" cy="63104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CE87A804-F809-7545-AB4C-74239CD54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00A3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Nº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277373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17791" y="6467092"/>
            <a:ext cx="5377419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 sz="1100">
                <a:solidFill>
                  <a:schemeClr val="accent2"/>
                </a:solidFill>
                <a:latin typeface="Arial Nova Light" panose="020B03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B2C4696A-5BA6-5345-8FD8-440924BFA242}"/>
              </a:ext>
            </a:extLst>
          </p:cNvPr>
          <p:cNvSpPr/>
          <p:nvPr userDrawn="1"/>
        </p:nvSpPr>
        <p:spPr>
          <a:xfrm>
            <a:off x="520702" y="907629"/>
            <a:ext cx="493453" cy="76622"/>
          </a:xfrm>
          <a:prstGeom prst="roundRect">
            <a:avLst>
              <a:gd name="adj" fmla="val 50000"/>
            </a:avLst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22031" y="6460528"/>
            <a:ext cx="1165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102" y="6460528"/>
            <a:ext cx="4420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459" y="6460527"/>
            <a:ext cx="117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8C87-DD0E-9E43-989E-9A54981B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031" y="1219200"/>
            <a:ext cx="8299938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25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5" r:id="rId2"/>
    <p:sldLayoutId id="2147483718" r:id="rId3"/>
    <p:sldLayoutId id="2147483710" r:id="rId4"/>
    <p:sldLayoutId id="2147483719" r:id="rId5"/>
    <p:sldLayoutId id="2147483712" r:id="rId6"/>
    <p:sldLayoutId id="2147483701" r:id="rId7"/>
    <p:sldLayoutId id="2147483678" r:id="rId8"/>
    <p:sldLayoutId id="2147483703" r:id="rId9"/>
    <p:sldLayoutId id="2147483728" r:id="rId10"/>
    <p:sldLayoutId id="2147483748" r:id="rId11"/>
    <p:sldLayoutId id="2147483696" r:id="rId12"/>
    <p:sldLayoutId id="2147483740" r:id="rId13"/>
    <p:sldLayoutId id="2147483743" r:id="rId14"/>
    <p:sldLayoutId id="2147483697" r:id="rId15"/>
    <p:sldLayoutId id="2147483744" r:id="rId16"/>
    <p:sldLayoutId id="2147483747" r:id="rId17"/>
    <p:sldLayoutId id="2147483677" r:id="rId18"/>
    <p:sldLayoutId id="2147483732" r:id="rId19"/>
    <p:sldLayoutId id="2147483735" r:id="rId20"/>
    <p:sldLayoutId id="2147483692" r:id="rId21"/>
    <p:sldLayoutId id="2147483737" r:id="rId22"/>
    <p:sldLayoutId id="2147483736" r:id="rId23"/>
    <p:sldLayoutId id="2147483709" r:id="rId24"/>
    <p:sldLayoutId id="2147483655" r:id="rId25"/>
    <p:sldLayoutId id="2147483720" r:id="rId26"/>
    <p:sldLayoutId id="2147483721" r:id="rId27"/>
    <p:sldLayoutId id="2147483708" r:id="rId28"/>
    <p:sldLayoutId id="2147483724" r:id="rId29"/>
    <p:sldLayoutId id="2147483725" r:id="rId30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2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457200" marR="0" indent="-457200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4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32" marR="0" indent="-28574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0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•"/>
        <a:tabLst/>
        <a:defRPr lang="es-ES_tradnl" sz="18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–"/>
        <a:tabLst/>
        <a:defRPr lang="es-ES_tradnl" sz="16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ppleSymbols" panose="02000000000000000000" pitchFamily="2" charset="-79"/>
        <a:buChar char="⎻"/>
        <a:tabLst/>
        <a:defRPr lang="en-US" sz="1600" b="0" kern="1200" noProof="0" dirty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.emf"/><Relationship Id="rId4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mailto:jdelolmo@mondragon.edu" TargetMode="Externa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Fundamentos</a:t>
            </a:r>
            <a:r>
              <a:rPr lang="en-US" dirty="0"/>
              <a:t> de la </a:t>
            </a:r>
            <a:r>
              <a:rPr lang="en-US" dirty="0" err="1"/>
              <a:t>Ingeniería</a:t>
            </a:r>
            <a:r>
              <a:rPr lang="en-US" dirty="0"/>
              <a:t> de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Basada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para la gestion del </a:t>
            </a:r>
            <a:r>
              <a:rPr lang="en-US" dirty="0" err="1"/>
              <a:t>ciclo</a:t>
            </a:r>
            <a:r>
              <a:rPr lang="en-US" dirty="0"/>
              <a:t> de </a:t>
            </a:r>
            <a:r>
              <a:rPr lang="en-US" dirty="0" err="1"/>
              <a:t>vida</a:t>
            </a:r>
            <a:endParaRPr lang="en-US" sz="18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EAECBA8-88B4-9836-91AF-98D1C4073B23}"/>
              </a:ext>
            </a:extLst>
          </p:cNvPr>
          <p:cNvSpPr txBox="1">
            <a:spLocks/>
          </p:cNvSpPr>
          <p:nvPr/>
        </p:nvSpPr>
        <p:spPr>
          <a:xfrm>
            <a:off x="3073913" y="4041459"/>
            <a:ext cx="4962900" cy="16558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2000" b="0" i="0" kern="1200" noProof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800" b="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60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4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None/>
              <a:tabLst/>
              <a:defRPr lang="en-US" sz="1400" b="0" kern="1200" noProof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285943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800" dirty="0"/>
          </a:p>
          <a:p>
            <a:r>
              <a:rPr lang="en-GB" sz="2800" dirty="0" err="1"/>
              <a:t>Plataformas</a:t>
            </a:r>
            <a:r>
              <a:rPr lang="en-GB" sz="2800" dirty="0"/>
              <a:t> de </a:t>
            </a:r>
            <a:r>
              <a:rPr lang="en-GB" sz="2800" dirty="0" err="1"/>
              <a:t>testeo</a:t>
            </a:r>
            <a:r>
              <a:rPr lang="en-GB" sz="2800" dirty="0"/>
              <a:t> y </a:t>
            </a:r>
            <a:r>
              <a:rPr lang="en-GB" sz="2800" dirty="0" err="1"/>
              <a:t>validación</a:t>
            </a:r>
            <a:endParaRPr lang="en-GB" sz="2800" dirty="0"/>
          </a:p>
          <a:p>
            <a:endParaRPr lang="en-GB" sz="2800" dirty="0"/>
          </a:p>
          <a:p>
            <a:r>
              <a:rPr lang="es-ES" sz="2800" dirty="0"/>
              <a:t>Máster en Sistemas Inteligentes de Energía</a:t>
            </a:r>
            <a:endParaRPr lang="en-US" sz="3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28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5398862-ED4F-4947-B657-75546B982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15" y="2036134"/>
            <a:ext cx="8257847" cy="278573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C89F6B3-D935-464C-ABA8-066F2477A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70" y="2658207"/>
            <a:ext cx="2331061" cy="2331061"/>
          </a:xfrm>
          <a:prstGeom prst="rect">
            <a:avLst/>
          </a:prstGeo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en V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FBC4822-2DFE-43FE-B6D6-C3235AD10640}"/>
              </a:ext>
            </a:extLst>
          </p:cNvPr>
          <p:cNvSpPr/>
          <p:nvPr/>
        </p:nvSpPr>
        <p:spPr>
          <a:xfrm>
            <a:off x="290146" y="1925515"/>
            <a:ext cx="861646" cy="553916"/>
          </a:xfrm>
          <a:prstGeom prst="roundRect">
            <a:avLst/>
          </a:prstGeom>
          <a:noFill/>
          <a:ln>
            <a:solidFill>
              <a:srgbClr val="C900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01B1E450-50E8-4915-98F7-42C945D41563}"/>
              </a:ext>
            </a:extLst>
          </p:cNvPr>
          <p:cNvSpPr/>
          <p:nvPr/>
        </p:nvSpPr>
        <p:spPr>
          <a:xfrm>
            <a:off x="6623537" y="2381249"/>
            <a:ext cx="2061393" cy="553916"/>
          </a:xfrm>
          <a:prstGeom prst="roundRect">
            <a:avLst/>
          </a:prstGeom>
          <a:noFill/>
          <a:ln>
            <a:solidFill>
              <a:srgbClr val="C900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20" name="Conector: curvado 19">
            <a:extLst>
              <a:ext uri="{FF2B5EF4-FFF2-40B4-BE49-F238E27FC236}">
                <a16:creationId xmlns:a16="http://schemas.microsoft.com/office/drawing/2014/main" id="{2DDF9DBA-8E99-4F50-B45B-7811EBF729E0}"/>
              </a:ext>
            </a:extLst>
          </p:cNvPr>
          <p:cNvCxnSpPr>
            <a:stCxn id="17" idx="0"/>
            <a:endCxn id="18" idx="0"/>
          </p:cNvCxnSpPr>
          <p:nvPr/>
        </p:nvCxnSpPr>
        <p:spPr>
          <a:xfrm rot="16200000" flipH="1">
            <a:off x="3959734" y="-1313250"/>
            <a:ext cx="455734" cy="6933265"/>
          </a:xfrm>
          <a:prstGeom prst="curvedConnector3">
            <a:avLst>
              <a:gd name="adj1" fmla="val -50161"/>
            </a:avLst>
          </a:prstGeom>
          <a:ln>
            <a:solidFill>
              <a:srgbClr val="C9002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6438C3B-111A-4E7B-9B32-6D877A65C6FC}"/>
              </a:ext>
            </a:extLst>
          </p:cNvPr>
          <p:cNvSpPr txBox="1"/>
          <p:nvPr/>
        </p:nvSpPr>
        <p:spPr>
          <a:xfrm>
            <a:off x="212270" y="3859074"/>
            <a:ext cx="1600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Rama izquierda</a:t>
            </a:r>
          </a:p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top </a:t>
            </a:r>
            <a:r>
              <a:rPr lang="es-ES" dirty="0" err="1">
                <a:solidFill>
                  <a:srgbClr val="C90026"/>
                </a:solidFill>
                <a:latin typeface="Arial Nova Light" panose="020B0304020202020204" pitchFamily="34" charset="0"/>
              </a:rPr>
              <a:t>down</a:t>
            </a:r>
            <a:endParaRPr lang="es-ES" dirty="0">
              <a:solidFill>
                <a:srgbClr val="C90026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52940620-5194-4314-B38F-957EE8459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605" y="2726365"/>
            <a:ext cx="2332800" cy="233280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F5E19DE6-8834-40CB-B28C-26D80C4F623A}"/>
              </a:ext>
            </a:extLst>
          </p:cNvPr>
          <p:cNvSpPr txBox="1"/>
          <p:nvPr/>
        </p:nvSpPr>
        <p:spPr>
          <a:xfrm>
            <a:off x="6486312" y="3818648"/>
            <a:ext cx="1600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Rama derecha</a:t>
            </a:r>
          </a:p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 bottom up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8869E81-6274-461C-B140-352BE55BFD46}"/>
              </a:ext>
            </a:extLst>
          </p:cNvPr>
          <p:cNvSpPr txBox="1"/>
          <p:nvPr/>
        </p:nvSpPr>
        <p:spPr>
          <a:xfrm>
            <a:off x="1812683" y="1316557"/>
            <a:ext cx="470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Desde la concepción hasta la retirada</a:t>
            </a: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C3631AC9-8D68-4BD6-956D-1168AF939AB7}"/>
              </a:ext>
            </a:extLst>
          </p:cNvPr>
          <p:cNvCxnSpPr/>
          <p:nvPr/>
        </p:nvCxnSpPr>
        <p:spPr>
          <a:xfrm>
            <a:off x="3763108" y="4141813"/>
            <a:ext cx="624254" cy="0"/>
          </a:xfrm>
          <a:prstGeom prst="line">
            <a:avLst/>
          </a:prstGeom>
          <a:ln>
            <a:solidFill>
              <a:srgbClr val="C900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6FF1F352-1D9D-446F-A910-1C20EE9B67BB}"/>
              </a:ext>
            </a:extLst>
          </p:cNvPr>
          <p:cNvCxnSpPr>
            <a:cxnSpLocks/>
          </p:cNvCxnSpPr>
          <p:nvPr/>
        </p:nvCxnSpPr>
        <p:spPr>
          <a:xfrm>
            <a:off x="3050931" y="3634790"/>
            <a:ext cx="1995854" cy="0"/>
          </a:xfrm>
          <a:prstGeom prst="line">
            <a:avLst/>
          </a:prstGeom>
          <a:ln>
            <a:solidFill>
              <a:srgbClr val="C900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6993092-02E7-4A93-A810-AE128DD3A558}"/>
              </a:ext>
            </a:extLst>
          </p:cNvPr>
          <p:cNvCxnSpPr>
            <a:cxnSpLocks/>
          </p:cNvCxnSpPr>
          <p:nvPr/>
        </p:nvCxnSpPr>
        <p:spPr>
          <a:xfrm>
            <a:off x="2491684" y="3154144"/>
            <a:ext cx="3328824" cy="0"/>
          </a:xfrm>
          <a:prstGeom prst="line">
            <a:avLst/>
          </a:prstGeom>
          <a:ln>
            <a:solidFill>
              <a:srgbClr val="C900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B1D2A9EC-A96E-4EAD-942E-C5C9BA2829F3}"/>
              </a:ext>
            </a:extLst>
          </p:cNvPr>
          <p:cNvCxnSpPr>
            <a:cxnSpLocks/>
          </p:cNvCxnSpPr>
          <p:nvPr/>
        </p:nvCxnSpPr>
        <p:spPr>
          <a:xfrm>
            <a:off x="1812683" y="2674247"/>
            <a:ext cx="4673629" cy="0"/>
          </a:xfrm>
          <a:prstGeom prst="line">
            <a:avLst/>
          </a:prstGeom>
          <a:ln>
            <a:solidFill>
              <a:srgbClr val="C900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2FBF199-78F2-4FBD-83BB-8AB25BE4EDFB}"/>
              </a:ext>
            </a:extLst>
          </p:cNvPr>
          <p:cNvSpPr txBox="1"/>
          <p:nvPr/>
        </p:nvSpPr>
        <p:spPr>
          <a:xfrm>
            <a:off x="485447" y="5864931"/>
            <a:ext cx="804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El eje de tiempo está doblado y cada fase en la parte izquierda tiene su equivalente en la parte derecha.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CAE26E0B-1034-49C7-9533-F7ECA5E0A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940" y="5200627"/>
            <a:ext cx="2435665" cy="292979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6ACF30DE-A50B-4494-A298-5CE1623D8256}"/>
              </a:ext>
            </a:extLst>
          </p:cNvPr>
          <p:cNvSpPr txBox="1"/>
          <p:nvPr/>
        </p:nvSpPr>
        <p:spPr>
          <a:xfrm>
            <a:off x="504131" y="928159"/>
            <a:ext cx="7582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 Nova Light" panose="020B0304020202020204" pitchFamily="34" charset="0"/>
              </a:rPr>
              <a:t>En este curso la metodología de referencia será el modelo en V</a:t>
            </a:r>
            <a:endParaRPr lang="es-ES" b="1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09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/>
      <p:bldP spid="28" grpId="0"/>
      <p:bldP spid="29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904387" cy="428157"/>
          </a:xfrm>
        </p:spPr>
        <p:txBody>
          <a:bodyPr/>
          <a:lstStyle/>
          <a:p>
            <a:r>
              <a:rPr lang="es-ES" dirty="0"/>
              <a:t>Modelo en V (descomposición y diseño)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8B1B77C-40CB-44BD-A24B-19BD03B93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08" y="1251437"/>
            <a:ext cx="6295292" cy="4864207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F06776A6-841E-4C9A-B3F5-F0AE18880F2C}"/>
              </a:ext>
            </a:extLst>
          </p:cNvPr>
          <p:cNvSpPr txBox="1"/>
          <p:nvPr/>
        </p:nvSpPr>
        <p:spPr>
          <a:xfrm>
            <a:off x="2459435" y="1398418"/>
            <a:ext cx="6429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Alguien tiene una idea sobre un producto o servicio. 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Escribe cómo ´debería ser el producto o servicio. 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99F769-95BC-4F28-B570-847009DBF7F1}"/>
              </a:ext>
            </a:extLst>
          </p:cNvPr>
          <p:cNvSpPr txBox="1"/>
          <p:nvPr/>
        </p:nvSpPr>
        <p:spPr>
          <a:xfrm>
            <a:off x="3594329" y="2189029"/>
            <a:ext cx="5423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El desarrollador escribe las necesidades y el escenario de operación </a:t>
            </a:r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en colaboración con el cliente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0810890-7C67-4876-8D95-F36923A3BE2B}"/>
              </a:ext>
            </a:extLst>
          </p:cNvPr>
          <p:cNvSpPr txBox="1"/>
          <p:nvPr/>
        </p:nvSpPr>
        <p:spPr>
          <a:xfrm>
            <a:off x="4787589" y="2979640"/>
            <a:ext cx="4229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Lo que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quiere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el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cliente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se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interpreta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y se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traslada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a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unos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requisitos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técnicos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para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seguirlos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durante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el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diseño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</a:t>
            </a:r>
            <a:endParaRPr lang="es-ES" sz="1600" dirty="0">
              <a:solidFill>
                <a:srgbClr val="0531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B7FDF8-A5E9-4BCA-89F9-917C2A5BB52B}"/>
              </a:ext>
            </a:extLst>
          </p:cNvPr>
          <p:cNvSpPr txBox="1"/>
          <p:nvPr/>
        </p:nvSpPr>
        <p:spPr>
          <a:xfrm>
            <a:off x="622569" y="3837404"/>
            <a:ext cx="32587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Se define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una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arquitectura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de alto 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nivel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que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cumpla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con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los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requisitos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de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sistema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B17420B-0C1B-45D7-961B-2390D52A27FA}"/>
              </a:ext>
            </a:extLst>
          </p:cNvPr>
          <p:cNvSpPr txBox="1"/>
          <p:nvPr/>
        </p:nvSpPr>
        <p:spPr>
          <a:xfrm>
            <a:off x="1595335" y="501328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Diseño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de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subsistemas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y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componentes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166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8" grpId="0"/>
      <p:bldP spid="9" grpId="0"/>
      <p:bldP spid="13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en V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D388E96-7D35-4D10-B962-AD5C35207B22}"/>
              </a:ext>
            </a:extLst>
          </p:cNvPr>
          <p:cNvSpPr txBox="1"/>
          <p:nvPr/>
        </p:nvSpPr>
        <p:spPr>
          <a:xfrm>
            <a:off x="2248782" y="3836043"/>
            <a:ext cx="44518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Desarrollo de Software y Hardware. </a:t>
            </a:r>
          </a:p>
          <a:p>
            <a:pPr algn="ctr"/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Selección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la </a:t>
            </a: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tecnología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apropiada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desarrollo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</a:t>
            </a: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cumplir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 </a:t>
            </a: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requisitos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componentes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GB" dirty="0">
              <a:latin typeface="Arial Nova Light" panose="020B0304020202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5B335F7-3DCC-4546-B594-64552F7F2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35" y="1257300"/>
            <a:ext cx="5895975" cy="2171700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DB7D11C7-C4D5-4EA7-A863-73CF000DA5CE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flipH="1">
            <a:off x="4474722" y="3429000"/>
            <a:ext cx="1" cy="407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E37208D-599F-4B71-A272-745568DEEF36}"/>
              </a:ext>
            </a:extLst>
          </p:cNvPr>
          <p:cNvSpPr txBox="1"/>
          <p:nvPr/>
        </p:nvSpPr>
        <p:spPr>
          <a:xfrm>
            <a:off x="564204" y="5157735"/>
            <a:ext cx="84825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</a:t>
            </a:r>
            <a:r>
              <a:rPr lang="en-GB" b="1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alumnado</a:t>
            </a:r>
            <a:r>
              <a:rPr lang="en-GB" b="1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 </a:t>
            </a:r>
            <a:r>
              <a:rPr lang="en-GB" b="1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experto</a:t>
            </a:r>
            <a:r>
              <a:rPr lang="en-GB" b="1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n-GB" b="1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esto</a:t>
            </a:r>
            <a:r>
              <a:rPr lang="en-GB" b="1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GB" sz="1800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</a:t>
            </a: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alumnado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</a:t>
            </a:r>
            <a:r>
              <a:rPr lang="en-GB" sz="1800" dirty="0" err="1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grado</a:t>
            </a:r>
            <a:r>
              <a:rPr lang="en-GB" sz="1800" dirty="0">
                <a:effectLst/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Diseñar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simular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components (</a:t>
            </a: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electróncia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almacenamiento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control…)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components (construer PCBs, </a:t>
            </a: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escribir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código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Probar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componentes</a:t>
            </a:r>
            <a:r>
              <a:rPr lang="en-GB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4398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829083" cy="428157"/>
          </a:xfrm>
        </p:spPr>
        <p:txBody>
          <a:bodyPr/>
          <a:lstStyle/>
          <a:p>
            <a:r>
              <a:rPr lang="es-ES" dirty="0"/>
              <a:t>Modelo en V (verificación y validación)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714E95-2268-4ABC-A039-539E5C100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0" y="1887166"/>
            <a:ext cx="8691760" cy="446243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1FF8FDD-168C-4C63-A78C-E7768BDFDC09}"/>
              </a:ext>
            </a:extLst>
          </p:cNvPr>
          <p:cNvSpPr txBox="1"/>
          <p:nvPr/>
        </p:nvSpPr>
        <p:spPr>
          <a:xfrm>
            <a:off x="2470823" y="5109501"/>
            <a:ext cx="60895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Probar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cada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componente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hardware y software,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verificando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su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funcionando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a 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nivel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unitario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0CFBDCB-E70D-43B3-A9AF-5DCC97A77366}"/>
              </a:ext>
            </a:extLst>
          </p:cNvPr>
          <p:cNvSpPr txBox="1"/>
          <p:nvPr/>
        </p:nvSpPr>
        <p:spPr>
          <a:xfrm>
            <a:off x="4254378" y="3897054"/>
            <a:ext cx="48215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Integrar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los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componentes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software y hardware para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crear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subsistemas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verificando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el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correcto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funcionamiento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a 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nivel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de 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subsistem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787160-D2F4-47BC-AFFF-5D7DB70612B3}"/>
              </a:ext>
            </a:extLst>
          </p:cNvPr>
          <p:cNvSpPr txBox="1"/>
          <p:nvPr/>
        </p:nvSpPr>
        <p:spPr>
          <a:xfrm>
            <a:off x="-55642" y="2696726"/>
            <a:ext cx="33171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Todos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los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subsistemas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forman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el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sistema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final. Se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hacen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pruebas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de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sistema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y la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validación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se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hace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contra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requisitos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AE3B02B-DBAB-4E29-8EB9-482C55E28FCA}"/>
              </a:ext>
            </a:extLst>
          </p:cNvPr>
          <p:cNvSpPr txBox="1"/>
          <p:nvPr/>
        </p:nvSpPr>
        <p:spPr>
          <a:xfrm>
            <a:off x="4486650" y="1191465"/>
            <a:ext cx="25367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Soporte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y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operaciones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de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mantenimiento</a:t>
            </a:r>
            <a:endParaRPr lang="en-GB" sz="1600" dirty="0">
              <a:solidFill>
                <a:srgbClr val="0531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1FD52E2-3E51-412F-A033-DFC1505C69B0}"/>
              </a:ext>
            </a:extLst>
          </p:cNvPr>
          <p:cNvSpPr txBox="1"/>
          <p:nvPr/>
        </p:nvSpPr>
        <p:spPr>
          <a:xfrm>
            <a:off x="599440" y="1603247"/>
            <a:ext cx="37427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Esta es la 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parte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difícil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. ¿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Cómo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fueron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vuestros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proyectos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anteriores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en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estas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fases</a:t>
            </a:r>
            <a:r>
              <a:rPr lang="en-GB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446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0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788112" cy="428157"/>
          </a:xfrm>
        </p:spPr>
        <p:txBody>
          <a:bodyPr/>
          <a:lstStyle/>
          <a:p>
            <a:r>
              <a:rPr lang="es-ES" dirty="0"/>
              <a:t>Modelo en V (verificación y validación)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7960950-952C-4D2E-B800-26E0C0953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1694287"/>
            <a:ext cx="8721970" cy="333264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A9E1EC6-987F-41B0-9A99-2B0255821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5" y="1694287"/>
            <a:ext cx="8721970" cy="333264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37A39CC-69F3-4596-AF9D-442568578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14" y="1694287"/>
            <a:ext cx="8721970" cy="3332649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E3205196-676B-4451-9CBB-4859D26D24EC}"/>
              </a:ext>
            </a:extLst>
          </p:cNvPr>
          <p:cNvSpPr txBox="1"/>
          <p:nvPr/>
        </p:nvSpPr>
        <p:spPr>
          <a:xfrm>
            <a:off x="933855" y="1109512"/>
            <a:ext cx="72762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validación</a:t>
            </a:r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3200" dirty="0">
                <a:solidFill>
                  <a:srgbClr val="0531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32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verificación</a:t>
            </a:r>
            <a:endParaRPr lang="en-GB" sz="3200" dirty="0">
              <a:solidFill>
                <a:srgbClr val="0531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300701-D342-497F-AC8A-7EB3CDDEDE3F}"/>
              </a:ext>
            </a:extLst>
          </p:cNvPr>
          <p:cNvSpPr txBox="1"/>
          <p:nvPr/>
        </p:nvSpPr>
        <p:spPr>
          <a:xfrm>
            <a:off x="251420" y="5210294"/>
            <a:ext cx="8641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Verificación: ¿Estamos desarrollando el producto correctamente?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Asegurar que el sistema está diseñado correctamente, es seguro y funciona correctamente.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99C8C2E-E722-4BFB-AEF8-A656CE2AF904}"/>
              </a:ext>
            </a:extLst>
          </p:cNvPr>
          <p:cNvSpPr txBox="1"/>
          <p:nvPr/>
        </p:nvSpPr>
        <p:spPr>
          <a:xfrm>
            <a:off x="291827" y="5871919"/>
            <a:ext cx="8641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Validación: ¿Estamos desarrollando el producto correcto? </a:t>
            </a:r>
            <a:r>
              <a:rPr lang="es-ES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Evalúa si el producto resuelve el problema del cliente. La validación se hace siempre contra requisitos.</a:t>
            </a:r>
            <a:endParaRPr lang="en-GB" sz="1600" dirty="0">
              <a:solidFill>
                <a:srgbClr val="053139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10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788112" cy="428157"/>
          </a:xfrm>
        </p:spPr>
        <p:txBody>
          <a:bodyPr/>
          <a:lstStyle/>
          <a:p>
            <a:r>
              <a:rPr lang="es-ES" dirty="0"/>
              <a:t>Modelo en V (verificación y validación)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3205196-676B-4451-9CBB-4859D26D24EC}"/>
              </a:ext>
            </a:extLst>
          </p:cNvPr>
          <p:cNvSpPr txBox="1"/>
          <p:nvPr/>
        </p:nvSpPr>
        <p:spPr>
          <a:xfrm>
            <a:off x="933855" y="1109512"/>
            <a:ext cx="72762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validación</a:t>
            </a:r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3200" dirty="0">
                <a:solidFill>
                  <a:srgbClr val="0531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32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verificación</a:t>
            </a:r>
            <a:endParaRPr lang="en-GB" sz="3200" dirty="0">
              <a:solidFill>
                <a:srgbClr val="0531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300701-D342-497F-AC8A-7EB3CDDEDE3F}"/>
              </a:ext>
            </a:extLst>
          </p:cNvPr>
          <p:cNvSpPr txBox="1"/>
          <p:nvPr/>
        </p:nvSpPr>
        <p:spPr>
          <a:xfrm>
            <a:off x="1989778" y="1564986"/>
            <a:ext cx="2339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600" b="1" dirty="0">
                <a:solidFill>
                  <a:srgbClr val="ED8800"/>
                </a:solidFill>
                <a:latin typeface="Arial Nova Light" panose="020B0304020202020204" pitchFamily="34" charset="0"/>
              </a:rPr>
              <a:t>V</a:t>
            </a:r>
            <a:r>
              <a:rPr lang="en-GB" sz="1600" b="1" dirty="0" err="1">
                <a:solidFill>
                  <a:srgbClr val="ED8800"/>
                </a:solidFill>
                <a:latin typeface="Arial Nova Light" panose="020B0304020202020204" pitchFamily="34" charset="0"/>
              </a:rPr>
              <a:t>erificación</a:t>
            </a:r>
            <a:r>
              <a:rPr lang="en-GB" sz="1600" dirty="0">
                <a:solidFill>
                  <a:srgbClr val="ED8800"/>
                </a:solidFill>
                <a:latin typeface="Arial Nova Light" panose="020B0304020202020204" pitchFamily="34" charset="0"/>
              </a:rPr>
              <a:t>: </a:t>
            </a:r>
            <a:r>
              <a:rPr lang="en-GB" sz="1600" dirty="0" err="1">
                <a:solidFill>
                  <a:srgbClr val="ED8800"/>
                </a:solidFill>
                <a:latin typeface="Arial Nova Light" panose="020B0304020202020204" pitchFamily="34" charset="0"/>
              </a:rPr>
              <a:t>implica</a:t>
            </a:r>
            <a:r>
              <a:rPr lang="en-GB" sz="1600" dirty="0">
                <a:solidFill>
                  <a:srgbClr val="ED8800"/>
                </a:solidFill>
                <a:latin typeface="Arial Nova Light" panose="020B0304020202020204" pitchFamily="34" charset="0"/>
              </a:rPr>
              <a:t> dos </a:t>
            </a:r>
            <a:r>
              <a:rPr lang="en-GB" sz="1600" dirty="0" err="1">
                <a:solidFill>
                  <a:srgbClr val="ED8800"/>
                </a:solidFill>
                <a:latin typeface="Arial Nova Light" panose="020B0304020202020204" pitchFamily="34" charset="0"/>
              </a:rPr>
              <a:t>fases</a:t>
            </a:r>
            <a:r>
              <a:rPr lang="en-GB" sz="1600" dirty="0">
                <a:solidFill>
                  <a:srgbClr val="ED8800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ED8800"/>
                </a:solidFill>
                <a:latin typeface="Arial Nova Light" panose="020B0304020202020204" pitchFamily="34" charset="0"/>
              </a:rPr>
              <a:t>consecutivas</a:t>
            </a:r>
            <a:r>
              <a:rPr lang="en-GB" sz="1600" dirty="0">
                <a:solidFill>
                  <a:srgbClr val="ED8800"/>
                </a:solidFill>
                <a:latin typeface="Arial Nova Light" panose="020B0304020202020204" pitchFamily="34" charset="0"/>
              </a:rPr>
              <a:t>.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4A9E65C-56B8-437A-9004-EB7E7B9C4AC5}"/>
              </a:ext>
            </a:extLst>
          </p:cNvPr>
          <p:cNvSpPr txBox="1"/>
          <p:nvPr/>
        </p:nvSpPr>
        <p:spPr>
          <a:xfrm>
            <a:off x="4703779" y="1564986"/>
            <a:ext cx="2339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rgbClr val="053139"/>
                </a:solidFill>
                <a:latin typeface="Arial Nova Light" panose="020B0304020202020204" pitchFamily="34" charset="0"/>
              </a:rPr>
              <a:t>V</a:t>
            </a:r>
            <a:r>
              <a:rPr lang="en-GB" sz="1600" b="1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alidación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: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Implica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dos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fases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paralelas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C3E8214-CF90-4E2C-9264-58D57AEB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93" y="2605236"/>
            <a:ext cx="8614613" cy="306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86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788112" cy="428157"/>
          </a:xfrm>
        </p:spPr>
        <p:txBody>
          <a:bodyPr/>
          <a:lstStyle/>
          <a:p>
            <a:r>
              <a:rPr lang="es-ES" sz="2000" dirty="0"/>
              <a:t>Ejercicio. Modelo en V (verificación y validación)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3205196-676B-4451-9CBB-4859D26D24EC}"/>
              </a:ext>
            </a:extLst>
          </p:cNvPr>
          <p:cNvSpPr txBox="1"/>
          <p:nvPr/>
        </p:nvSpPr>
        <p:spPr>
          <a:xfrm>
            <a:off x="933855" y="1109512"/>
            <a:ext cx="72762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validation </a:t>
            </a:r>
            <a:r>
              <a:rPr lang="en-GB" sz="3200" dirty="0">
                <a:solidFill>
                  <a:srgbClr val="0531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GB" sz="3200" dirty="0">
                <a:solidFill>
                  <a:srgbClr val="053139"/>
                </a:solidFill>
                <a:latin typeface="Arial Nova Light" panose="020B0304020202020204" pitchFamily="34" charset="0"/>
              </a:rPr>
              <a:t> verification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300701-D342-497F-AC8A-7EB3CDDEDE3F}"/>
              </a:ext>
            </a:extLst>
          </p:cNvPr>
          <p:cNvSpPr txBox="1"/>
          <p:nvPr/>
        </p:nvSpPr>
        <p:spPr>
          <a:xfrm>
            <a:off x="6568917" y="1151336"/>
            <a:ext cx="2339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ED8800"/>
                </a:solidFill>
                <a:latin typeface="Arial Nova Light" panose="020B0304020202020204" pitchFamily="34" charset="0"/>
              </a:rPr>
              <a:t>Implica</a:t>
            </a:r>
            <a:r>
              <a:rPr lang="en-GB" sz="1600" dirty="0">
                <a:solidFill>
                  <a:srgbClr val="ED8800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ED8800"/>
                </a:solidFill>
                <a:latin typeface="Arial Nova Light" panose="020B0304020202020204" pitchFamily="34" charset="0"/>
              </a:rPr>
              <a:t>fases</a:t>
            </a:r>
            <a:r>
              <a:rPr lang="en-GB" sz="1600" dirty="0">
                <a:solidFill>
                  <a:srgbClr val="ED8800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ED8800"/>
                </a:solidFill>
                <a:latin typeface="Arial Nova Light" panose="020B0304020202020204" pitchFamily="34" charset="0"/>
              </a:rPr>
              <a:t>consecutivas</a:t>
            </a:r>
            <a:endParaRPr lang="en-GB" sz="1600" dirty="0">
              <a:solidFill>
                <a:srgbClr val="ED8800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4A9E65C-56B8-437A-9004-EB7E7B9C4AC5}"/>
              </a:ext>
            </a:extLst>
          </p:cNvPr>
          <p:cNvSpPr txBox="1"/>
          <p:nvPr/>
        </p:nvSpPr>
        <p:spPr>
          <a:xfrm>
            <a:off x="422031" y="1259477"/>
            <a:ext cx="23390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Implica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fases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paralelas</a:t>
            </a:r>
            <a:endParaRPr lang="en-GB" sz="1600" dirty="0">
              <a:solidFill>
                <a:srgbClr val="053139"/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3116B23-9689-460C-8AEC-E6DAE371F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797727"/>
              </p:ext>
            </p:extLst>
          </p:nvPr>
        </p:nvGraphicFramePr>
        <p:xfrm>
          <a:off x="807395" y="4448849"/>
          <a:ext cx="7788115" cy="2011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3789">
                  <a:extLst>
                    <a:ext uri="{9D8B030D-6E8A-4147-A177-3AD203B41FA5}">
                      <a16:colId xmlns:a16="http://schemas.microsoft.com/office/drawing/2014/main" val="3651015746"/>
                    </a:ext>
                  </a:extLst>
                </a:gridCol>
                <a:gridCol w="3400336">
                  <a:extLst>
                    <a:ext uri="{9D8B030D-6E8A-4147-A177-3AD203B41FA5}">
                      <a16:colId xmlns:a16="http://schemas.microsoft.com/office/drawing/2014/main" val="1615023668"/>
                    </a:ext>
                  </a:extLst>
                </a:gridCol>
                <a:gridCol w="1087120">
                  <a:extLst>
                    <a:ext uri="{9D8B030D-6E8A-4147-A177-3AD203B41FA5}">
                      <a16:colId xmlns:a16="http://schemas.microsoft.com/office/drawing/2014/main" val="207424358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3895488756"/>
                    </a:ext>
                  </a:extLst>
                </a:gridCol>
                <a:gridCol w="1544470">
                  <a:extLst>
                    <a:ext uri="{9D8B030D-6E8A-4147-A177-3AD203B41FA5}">
                      <a16:colId xmlns:a16="http://schemas.microsoft.com/office/drawing/2014/main" val="3457890094"/>
                    </a:ext>
                  </a:extLst>
                </a:gridCol>
              </a:tblGrid>
              <a:tr h="145415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id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 dirty="0" err="1">
                          <a:effectLst/>
                        </a:rPr>
                        <a:t>Tarea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 dirty="0" err="1">
                          <a:effectLst/>
                        </a:rPr>
                        <a:t>Verificación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GB" sz="11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alidation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 dirty="0" err="1">
                          <a:effectLst/>
                        </a:rPr>
                        <a:t>Comentarios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125624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 dirty="0">
                          <a:effectLst/>
                        </a:rPr>
                        <a:t>1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Comprobación de inspección para ver si el scooter eléctrico está listo para la prueba de conducción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077701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2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Recopilar los resultados de las pruebas y redactar la documentación que demuestre el cumplimiento de los requisitos de seguridad.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2455744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3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Participación en talleres para definir requisitos y normas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9524672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4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Controlar que todos los requisitos de seguridad se incluyan en los documentos de diseño.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3771322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5</a:t>
                      </a: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Inspección detallada de la calidad conforme a los documentos de diseño</a:t>
                      </a: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4022315"/>
                  </a:ext>
                </a:extLst>
              </a:tr>
            </a:tbl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25D3691B-237F-4C3E-B6AA-8A0E3E518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237" y="1694287"/>
            <a:ext cx="6087523" cy="232603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E600A51-5CE5-B9E1-1E6B-5792C119B7FA}"/>
              </a:ext>
            </a:extLst>
          </p:cNvPr>
          <p:cNvSpPr txBox="1"/>
          <p:nvPr/>
        </p:nvSpPr>
        <p:spPr>
          <a:xfrm>
            <a:off x="735204" y="4068471"/>
            <a:ext cx="40679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Indica a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qué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fase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corresponde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cada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 </a:t>
            </a:r>
            <a:r>
              <a:rPr lang="en-GB" sz="1600" dirty="0" err="1">
                <a:solidFill>
                  <a:srgbClr val="053139"/>
                </a:solidFill>
                <a:latin typeface="Arial Nova Light" panose="020B0304020202020204" pitchFamily="34" charset="0"/>
              </a:rPr>
              <a:t>tarea</a:t>
            </a:r>
            <a:r>
              <a:rPr lang="en-GB" sz="1600" dirty="0">
                <a:solidFill>
                  <a:srgbClr val="053139"/>
                </a:solidFill>
                <a:latin typeface="Arial Nova Light" panose="020B0304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99938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en V para sistemas complejos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CDB806-F999-461B-A77E-12010DDDB7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>
                <a:latin typeface="Arial Nova Light" panose="020B0304020202020204" pitchFamily="34" charset="0"/>
              </a:rPr>
              <a:t>Cuando se desarrollan sistemas complejos, el modelo en V se extiende.</a:t>
            </a:r>
          </a:p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7187B15-1A78-4FA4-B2DC-3E2BC8BC0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42" y="2197526"/>
            <a:ext cx="7872716" cy="4080051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25E1ECC-2196-4C1A-8084-44662B5C0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077" y="4106317"/>
            <a:ext cx="2006281" cy="869559"/>
          </a:xfrm>
          <a:prstGeom prst="rect">
            <a:avLst/>
          </a:prstGeom>
        </p:spPr>
      </p:pic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DD3BF86A-FFB6-40F1-BC9C-553D6086AF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4472940" y="4541097"/>
            <a:ext cx="20291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0048654-9884-47AE-816A-5EA46EBC9947}"/>
              </a:ext>
            </a:extLst>
          </p:cNvPr>
          <p:cNvCxnSpPr/>
          <p:nvPr/>
        </p:nvCxnSpPr>
        <p:spPr>
          <a:xfrm>
            <a:off x="4472939" y="5124677"/>
            <a:ext cx="2029137" cy="327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Imagen 31">
            <a:extLst>
              <a:ext uri="{FF2B5EF4-FFF2-40B4-BE49-F238E27FC236}">
                <a16:creationId xmlns:a16="http://schemas.microsoft.com/office/drawing/2014/main" id="{94CC9EEA-F05A-4938-B270-CA57A20A0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936" y="5124677"/>
            <a:ext cx="2006281" cy="869559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007988B6-0FBB-441A-81D6-6DC06023E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32" y="5187303"/>
            <a:ext cx="2006281" cy="869559"/>
          </a:xfrm>
          <a:prstGeom prst="rect">
            <a:avLst/>
          </a:prstGeom>
        </p:spPr>
      </p:pic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2C8816AD-8CB9-4200-8133-970C41989F0D}"/>
              </a:ext>
            </a:extLst>
          </p:cNvPr>
          <p:cNvCxnSpPr>
            <a:cxnSpLocks/>
          </p:cNvCxnSpPr>
          <p:nvPr/>
        </p:nvCxnSpPr>
        <p:spPr>
          <a:xfrm flipH="1">
            <a:off x="2286000" y="5559456"/>
            <a:ext cx="1554480" cy="201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031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en V para sistemas complejos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CDB806-F999-461B-A77E-12010DDDB7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>
                <a:latin typeface="Arial Nova Light" panose="020B0304020202020204" pitchFamily="34" charset="0"/>
              </a:rPr>
              <a:t>Cuando se desarrollan sistemas complejos, el modelo en V se extiende.</a:t>
            </a:r>
          </a:p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 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CEB0D61-5452-4426-8F4D-561AABDADE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0554" y="2601277"/>
            <a:ext cx="8458186" cy="32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17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Ingeniería</a:t>
            </a:r>
            <a:r>
              <a:rPr lang="en-US" dirty="0"/>
              <a:t> de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basada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modelos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04298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Contenidos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Introducción.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Modelo en V.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Ingeniería de sistemas basada en modelos.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Herramientas para la ingeniería de sistemas basada en modelos.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Ejemplos prácticos de ingenieros de sistema.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Ingeniería de sistemas y diseño basado en modelos con MATLAB.</a:t>
            </a:r>
          </a:p>
          <a:p>
            <a:endParaRPr lang="es-ES" dirty="0"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4936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8498448" cy="428157"/>
          </a:xfrm>
        </p:spPr>
        <p:txBody>
          <a:bodyPr/>
          <a:lstStyle/>
          <a:p>
            <a:r>
              <a:rPr lang="es-ES" sz="2400" dirty="0"/>
              <a:t>Ingeniería de sistemas basada en modelos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Hasta hace unos años, el modelo en V se basaba en documentos.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0163B86-6465-4E5E-9C29-8EAD2F72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15" y="2036134"/>
            <a:ext cx="8257847" cy="2785732"/>
          </a:xfrm>
          <a:prstGeom prst="rect">
            <a:avLst/>
          </a:prstGeom>
        </p:spPr>
      </p:pic>
      <p:sp>
        <p:nvSpPr>
          <p:cNvPr id="6" name="Diagrama de flujo: documento 5">
            <a:extLst>
              <a:ext uri="{FF2B5EF4-FFF2-40B4-BE49-F238E27FC236}">
                <a16:creationId xmlns:a16="http://schemas.microsoft.com/office/drawing/2014/main" id="{73D124DC-7AEA-476C-AD17-858DC0EBD4F6}"/>
              </a:ext>
            </a:extLst>
          </p:cNvPr>
          <p:cNvSpPr/>
          <p:nvPr/>
        </p:nvSpPr>
        <p:spPr>
          <a:xfrm>
            <a:off x="336849" y="4032832"/>
            <a:ext cx="1161212" cy="778213"/>
          </a:xfrm>
          <a:prstGeom prst="flowChartDocumen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Documento de requisitos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A48640E-4AAA-4FC7-9B29-9CD1F6A948B1}"/>
              </a:ext>
            </a:extLst>
          </p:cNvPr>
          <p:cNvCxnSpPr/>
          <p:nvPr/>
        </p:nvCxnSpPr>
        <p:spPr>
          <a:xfrm flipH="1">
            <a:off x="904672" y="3429000"/>
            <a:ext cx="768485" cy="603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5103A678-313A-4711-B5C7-1D147D71092E}"/>
              </a:ext>
            </a:extLst>
          </p:cNvPr>
          <p:cNvCxnSpPr>
            <a:stCxn id="6" idx="3"/>
          </p:cNvCxnSpPr>
          <p:nvPr/>
        </p:nvCxnSpPr>
        <p:spPr>
          <a:xfrm flipV="1">
            <a:off x="1498061" y="3822970"/>
            <a:ext cx="758756" cy="5989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Diagrama de flujo: documento 32">
            <a:extLst>
              <a:ext uri="{FF2B5EF4-FFF2-40B4-BE49-F238E27FC236}">
                <a16:creationId xmlns:a16="http://schemas.microsoft.com/office/drawing/2014/main" id="{86F6BD54-7A13-4F84-8012-DD832CF7C29D}"/>
              </a:ext>
            </a:extLst>
          </p:cNvPr>
          <p:cNvSpPr/>
          <p:nvPr/>
        </p:nvSpPr>
        <p:spPr>
          <a:xfrm>
            <a:off x="1498061" y="4867380"/>
            <a:ext cx="1161212" cy="778213"/>
          </a:xfrm>
          <a:prstGeom prst="flowChartDocumen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Arial Nova Light" panose="020B0304020202020204" pitchFamily="34" charset="0"/>
              </a:rPr>
              <a:t>Documento de arquitectura</a:t>
            </a:r>
            <a:endParaRPr lang="en-GB" sz="1200" dirty="0">
              <a:latin typeface="Arial Nova Light" panose="020B0304020202020204" pitchFamily="34" charset="0"/>
            </a:endParaRP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716C95A8-5890-4420-A2FA-648D36772ADD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2078667" y="3822970"/>
            <a:ext cx="421815" cy="1044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748BF7BA-522D-48AF-ACE1-BF0AE2F2661B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2659273" y="4345175"/>
            <a:ext cx="541127" cy="911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623B67F6-F247-4DA7-8AE1-08ACFDD839A4}"/>
              </a:ext>
            </a:extLst>
          </p:cNvPr>
          <p:cNvSpPr/>
          <p:nvPr/>
        </p:nvSpPr>
        <p:spPr>
          <a:xfrm>
            <a:off x="826851" y="3385226"/>
            <a:ext cx="5690850" cy="2928166"/>
          </a:xfrm>
          <a:custGeom>
            <a:avLst/>
            <a:gdLst>
              <a:gd name="connsiteX0" fmla="*/ 0 w 5690850"/>
              <a:gd name="connsiteY0" fmla="*/ 1400783 h 2928166"/>
              <a:gd name="connsiteX1" fmla="*/ 19455 w 5690850"/>
              <a:gd name="connsiteY1" fmla="*/ 1624519 h 2928166"/>
              <a:gd name="connsiteX2" fmla="*/ 77821 w 5690850"/>
              <a:gd name="connsiteY2" fmla="*/ 2130357 h 2928166"/>
              <a:gd name="connsiteX3" fmla="*/ 175098 w 5690850"/>
              <a:gd name="connsiteY3" fmla="*/ 2295727 h 2928166"/>
              <a:gd name="connsiteX4" fmla="*/ 350196 w 5690850"/>
              <a:gd name="connsiteY4" fmla="*/ 2500008 h 2928166"/>
              <a:gd name="connsiteX5" fmla="*/ 408562 w 5690850"/>
              <a:gd name="connsiteY5" fmla="*/ 2548646 h 2928166"/>
              <a:gd name="connsiteX6" fmla="*/ 573932 w 5690850"/>
              <a:gd name="connsiteY6" fmla="*/ 2645923 h 2928166"/>
              <a:gd name="connsiteX7" fmla="*/ 1070043 w 5690850"/>
              <a:gd name="connsiteY7" fmla="*/ 2869659 h 2928166"/>
              <a:gd name="connsiteX8" fmla="*/ 1196502 w 5690850"/>
              <a:gd name="connsiteY8" fmla="*/ 2879387 h 2928166"/>
              <a:gd name="connsiteX9" fmla="*/ 1712068 w 5690850"/>
              <a:gd name="connsiteY9" fmla="*/ 2889114 h 2928166"/>
              <a:gd name="connsiteX10" fmla="*/ 2266545 w 5690850"/>
              <a:gd name="connsiteY10" fmla="*/ 2928025 h 2928166"/>
              <a:gd name="connsiteX11" fmla="*/ 3112851 w 5690850"/>
              <a:gd name="connsiteY11" fmla="*/ 2908570 h 2928166"/>
              <a:gd name="connsiteX12" fmla="*/ 3764604 w 5690850"/>
              <a:gd name="connsiteY12" fmla="*/ 2733472 h 2928166"/>
              <a:gd name="connsiteX13" fmla="*/ 3939702 w 5690850"/>
              <a:gd name="connsiteY13" fmla="*/ 2665378 h 2928166"/>
              <a:gd name="connsiteX14" fmla="*/ 4114800 w 5690850"/>
              <a:gd name="connsiteY14" fmla="*/ 2607012 h 2928166"/>
              <a:gd name="connsiteX15" fmla="*/ 4455268 w 5690850"/>
              <a:gd name="connsiteY15" fmla="*/ 2461097 h 2928166"/>
              <a:gd name="connsiteX16" fmla="*/ 4941651 w 5690850"/>
              <a:gd name="connsiteY16" fmla="*/ 2198451 h 2928166"/>
              <a:gd name="connsiteX17" fmla="*/ 5029200 w 5690850"/>
              <a:gd name="connsiteY17" fmla="*/ 2110902 h 2928166"/>
              <a:gd name="connsiteX18" fmla="*/ 5204298 w 5690850"/>
              <a:gd name="connsiteY18" fmla="*/ 1848255 h 2928166"/>
              <a:gd name="connsiteX19" fmla="*/ 5359940 w 5690850"/>
              <a:gd name="connsiteY19" fmla="*/ 1507787 h 2928166"/>
              <a:gd name="connsiteX20" fmla="*/ 5408579 w 5690850"/>
              <a:gd name="connsiteY20" fmla="*/ 1400783 h 2928166"/>
              <a:gd name="connsiteX21" fmla="*/ 5437762 w 5690850"/>
              <a:gd name="connsiteY21" fmla="*/ 1322961 h 2928166"/>
              <a:gd name="connsiteX22" fmla="*/ 5515583 w 5690850"/>
              <a:gd name="connsiteY22" fmla="*/ 1177046 h 2928166"/>
              <a:gd name="connsiteX23" fmla="*/ 5603132 w 5690850"/>
              <a:gd name="connsiteY23" fmla="*/ 865761 h 2928166"/>
              <a:gd name="connsiteX24" fmla="*/ 5622587 w 5690850"/>
              <a:gd name="connsiteY24" fmla="*/ 787940 h 2928166"/>
              <a:gd name="connsiteX25" fmla="*/ 5632315 w 5690850"/>
              <a:gd name="connsiteY25" fmla="*/ 680936 h 2928166"/>
              <a:gd name="connsiteX26" fmla="*/ 5651770 w 5690850"/>
              <a:gd name="connsiteY26" fmla="*/ 612842 h 2928166"/>
              <a:gd name="connsiteX27" fmla="*/ 5661498 w 5690850"/>
              <a:gd name="connsiteY27" fmla="*/ 447472 h 2928166"/>
              <a:gd name="connsiteX28" fmla="*/ 5671226 w 5690850"/>
              <a:gd name="connsiteY28" fmla="*/ 350195 h 2928166"/>
              <a:gd name="connsiteX29" fmla="*/ 5680953 w 5690850"/>
              <a:gd name="connsiteY29" fmla="*/ 165370 h 2928166"/>
              <a:gd name="connsiteX30" fmla="*/ 5690681 w 5690850"/>
              <a:gd name="connsiteY30" fmla="*/ 0 h 292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90850" h="2928166">
                <a:moveTo>
                  <a:pt x="0" y="1400783"/>
                </a:moveTo>
                <a:cubicBezTo>
                  <a:pt x="6485" y="1475362"/>
                  <a:pt x="14475" y="1549825"/>
                  <a:pt x="19455" y="1624519"/>
                </a:cubicBezTo>
                <a:cubicBezTo>
                  <a:pt x="28524" y="1760554"/>
                  <a:pt x="13444" y="1983208"/>
                  <a:pt x="77821" y="2130357"/>
                </a:cubicBezTo>
                <a:cubicBezTo>
                  <a:pt x="103455" y="2188948"/>
                  <a:pt x="140050" y="2242233"/>
                  <a:pt x="175098" y="2295727"/>
                </a:cubicBezTo>
                <a:cubicBezTo>
                  <a:pt x="234702" y="2386701"/>
                  <a:pt x="272978" y="2427938"/>
                  <a:pt x="350196" y="2500008"/>
                </a:cubicBezTo>
                <a:cubicBezTo>
                  <a:pt x="368710" y="2517288"/>
                  <a:pt x="387349" y="2534812"/>
                  <a:pt x="408562" y="2548646"/>
                </a:cubicBezTo>
                <a:cubicBezTo>
                  <a:pt x="462130" y="2583582"/>
                  <a:pt x="517788" y="2615299"/>
                  <a:pt x="573932" y="2645923"/>
                </a:cubicBezTo>
                <a:cubicBezTo>
                  <a:pt x="730305" y="2731218"/>
                  <a:pt x="895988" y="2822617"/>
                  <a:pt x="1070043" y="2869659"/>
                </a:cubicBezTo>
                <a:cubicBezTo>
                  <a:pt x="1110856" y="2880690"/>
                  <a:pt x="1154244" y="2878106"/>
                  <a:pt x="1196502" y="2879387"/>
                </a:cubicBezTo>
                <a:cubicBezTo>
                  <a:pt x="1368309" y="2884593"/>
                  <a:pt x="1540213" y="2885872"/>
                  <a:pt x="1712068" y="2889114"/>
                </a:cubicBezTo>
                <a:cubicBezTo>
                  <a:pt x="1933364" y="2912007"/>
                  <a:pt x="2044973" y="2929952"/>
                  <a:pt x="2266545" y="2928025"/>
                </a:cubicBezTo>
                <a:cubicBezTo>
                  <a:pt x="2548711" y="2925572"/>
                  <a:pt x="2830749" y="2915055"/>
                  <a:pt x="3112851" y="2908570"/>
                </a:cubicBezTo>
                <a:cubicBezTo>
                  <a:pt x="3317614" y="2861317"/>
                  <a:pt x="3575923" y="2806848"/>
                  <a:pt x="3764604" y="2733472"/>
                </a:cubicBezTo>
                <a:cubicBezTo>
                  <a:pt x="3822970" y="2710774"/>
                  <a:pt x="3880801" y="2686648"/>
                  <a:pt x="3939702" y="2665378"/>
                </a:cubicBezTo>
                <a:cubicBezTo>
                  <a:pt x="3997568" y="2644482"/>
                  <a:pt x="4057603" y="2629675"/>
                  <a:pt x="4114800" y="2607012"/>
                </a:cubicBezTo>
                <a:cubicBezTo>
                  <a:pt x="4229590" y="2561529"/>
                  <a:pt x="4342509" y="2511405"/>
                  <a:pt x="4455268" y="2461097"/>
                </a:cubicBezTo>
                <a:cubicBezTo>
                  <a:pt x="4656141" y="2371477"/>
                  <a:pt x="4773132" y="2326293"/>
                  <a:pt x="4941651" y="2198451"/>
                </a:cubicBezTo>
                <a:cubicBezTo>
                  <a:pt x="4974531" y="2173507"/>
                  <a:pt x="5004437" y="2143919"/>
                  <a:pt x="5029200" y="2110902"/>
                </a:cubicBezTo>
                <a:cubicBezTo>
                  <a:pt x="5092332" y="2026725"/>
                  <a:pt x="5157242" y="1942367"/>
                  <a:pt x="5204298" y="1848255"/>
                </a:cubicBezTo>
                <a:cubicBezTo>
                  <a:pt x="5306701" y="1643449"/>
                  <a:pt x="5230983" y="1800089"/>
                  <a:pt x="5359940" y="1507787"/>
                </a:cubicBezTo>
                <a:cubicBezTo>
                  <a:pt x="5375755" y="1471941"/>
                  <a:pt x="5394822" y="1437468"/>
                  <a:pt x="5408579" y="1400783"/>
                </a:cubicBezTo>
                <a:cubicBezTo>
                  <a:pt x="5418307" y="1374842"/>
                  <a:pt x="5425809" y="1347954"/>
                  <a:pt x="5437762" y="1322961"/>
                </a:cubicBezTo>
                <a:cubicBezTo>
                  <a:pt x="5461545" y="1273232"/>
                  <a:pt x="5493195" y="1227418"/>
                  <a:pt x="5515583" y="1177046"/>
                </a:cubicBezTo>
                <a:cubicBezTo>
                  <a:pt x="5549898" y="1099836"/>
                  <a:pt x="5586488" y="932336"/>
                  <a:pt x="5603132" y="865761"/>
                </a:cubicBezTo>
                <a:lnTo>
                  <a:pt x="5622587" y="787940"/>
                </a:lnTo>
                <a:cubicBezTo>
                  <a:pt x="5625830" y="752272"/>
                  <a:pt x="5626427" y="716264"/>
                  <a:pt x="5632315" y="680936"/>
                </a:cubicBezTo>
                <a:cubicBezTo>
                  <a:pt x="5636196" y="657651"/>
                  <a:pt x="5648842" y="636266"/>
                  <a:pt x="5651770" y="612842"/>
                </a:cubicBezTo>
                <a:cubicBezTo>
                  <a:pt x="5658619" y="558050"/>
                  <a:pt x="5657419" y="502540"/>
                  <a:pt x="5661498" y="447472"/>
                </a:cubicBezTo>
                <a:cubicBezTo>
                  <a:pt x="5663905" y="414974"/>
                  <a:pt x="5668984" y="382705"/>
                  <a:pt x="5671226" y="350195"/>
                </a:cubicBezTo>
                <a:cubicBezTo>
                  <a:pt x="5675471" y="288648"/>
                  <a:pt x="5676708" y="226917"/>
                  <a:pt x="5680953" y="165370"/>
                </a:cubicBezTo>
                <a:cubicBezTo>
                  <a:pt x="5692940" y="-8438"/>
                  <a:pt x="5690681" y="138255"/>
                  <a:pt x="5690681" y="0"/>
                </a:cubicBez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6" name="Gráfico 45" descr="Libros con relleno sólido">
            <a:extLst>
              <a:ext uri="{FF2B5EF4-FFF2-40B4-BE49-F238E27FC236}">
                <a16:creationId xmlns:a16="http://schemas.microsoft.com/office/drawing/2014/main" id="{91D48666-6C07-4562-86A8-937A9F062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2430" y="3984896"/>
            <a:ext cx="1073593" cy="1073593"/>
          </a:xfrm>
          <a:prstGeom prst="rect">
            <a:avLst/>
          </a:prstGeom>
        </p:spPr>
      </p:pic>
      <p:sp>
        <p:nvSpPr>
          <p:cNvPr id="50" name="CuadroTexto 49">
            <a:extLst>
              <a:ext uri="{FF2B5EF4-FFF2-40B4-BE49-F238E27FC236}">
                <a16:creationId xmlns:a16="http://schemas.microsoft.com/office/drawing/2014/main" id="{AA70E436-BEE9-409E-8427-175818368636}"/>
              </a:ext>
            </a:extLst>
          </p:cNvPr>
          <p:cNvSpPr txBox="1"/>
          <p:nvPr/>
        </p:nvSpPr>
        <p:spPr>
          <a:xfrm>
            <a:off x="6688239" y="4989764"/>
            <a:ext cx="24385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Basado en documentos</a:t>
            </a:r>
            <a:endParaRPr lang="es-ES" b="1" dirty="0">
              <a:latin typeface="Arial Nova Light" panose="020B0304020202020204" pitchFamily="34" charset="0"/>
            </a:endParaRPr>
          </a:p>
          <a:p>
            <a:pPr algn="ctr"/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El documento final de una fase es un input para la siguiente.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2190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Ingeniería de sistemas basada en modelos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Lista de documentos típicos del ciclo de vida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7BCAC2F0-4F15-63D1-9305-FE4C5FD4B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243898"/>
              </p:ext>
            </p:extLst>
          </p:nvPr>
        </p:nvGraphicFramePr>
        <p:xfrm>
          <a:off x="641978" y="1519143"/>
          <a:ext cx="7575543" cy="494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243">
                  <a:extLst>
                    <a:ext uri="{9D8B030D-6E8A-4147-A177-3AD203B41FA5}">
                      <a16:colId xmlns:a16="http://schemas.microsoft.com/office/drawing/2014/main" val="426700484"/>
                    </a:ext>
                  </a:extLst>
                </a:gridCol>
                <a:gridCol w="1713093">
                  <a:extLst>
                    <a:ext uri="{9D8B030D-6E8A-4147-A177-3AD203B41FA5}">
                      <a16:colId xmlns:a16="http://schemas.microsoft.com/office/drawing/2014/main" val="4014088761"/>
                    </a:ext>
                  </a:extLst>
                </a:gridCol>
                <a:gridCol w="4430207">
                  <a:extLst>
                    <a:ext uri="{9D8B030D-6E8A-4147-A177-3AD203B41FA5}">
                      <a16:colId xmlns:a16="http://schemas.microsoft.com/office/drawing/2014/main" val="3990870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900" dirty="0"/>
                        <a:t>Fase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Sistema/Subsistema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Título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568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900" dirty="0"/>
                        <a:t>Concepto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Sistema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Especificación de sistema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849627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r>
                        <a:rPr lang="es-ES" sz="900" dirty="0"/>
                        <a:t>Requisitos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Sistema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Requisitos de sistema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6784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Requisitos de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9206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Requisitos de hardware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27265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r>
                        <a:rPr lang="es-ES" sz="900" dirty="0"/>
                        <a:t>Arquitectura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Sistema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Arquitectura de sistema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196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Arquitectura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4101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Arquitectura hardware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279728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r>
                        <a:rPr lang="es-ES" sz="900" dirty="0"/>
                        <a:t>Implementación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Sistema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Implementación de sistema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9015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Implementación de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3752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s-ES" sz="900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Implementación de hardware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4366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Lista de materiales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9364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Esquemáticos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343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Diseño PCB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998395"/>
                  </a:ext>
                </a:extLst>
              </a:tr>
              <a:tr h="0">
                <a:tc rowSpan="7">
                  <a:txBody>
                    <a:bodyPr/>
                    <a:lstStyle/>
                    <a:p>
                      <a:r>
                        <a:rPr lang="es-ES" sz="900" dirty="0"/>
                        <a:t>Verificación, validación y testeo (VVT)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s-ES" sz="9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Especificación de pruebas VVT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97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/>
                        <a:t>Resultados de pruebas VVT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1576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s-ES" sz="900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Especificación de pruebas VVT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342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/>
                        <a:t>Resultados de pruebas VVT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9741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s-ES" sz="900" dirty="0"/>
                        <a:t>Sistema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Especificación de pruebas VVT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22802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/>
                        <a:t>Resultados de pruebas VVT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9827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/>
                        <a:t>Certificación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277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777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Ingeniería de sistemas basada en modelos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Pero los </a:t>
            </a:r>
            <a:r>
              <a:rPr lang="es-ES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modelos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se utilizan más y más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B8F70ED-5223-494D-8630-3D4A6748A578}"/>
              </a:ext>
            </a:extLst>
          </p:cNvPr>
          <p:cNvSpPr txBox="1"/>
          <p:nvPr/>
        </p:nvSpPr>
        <p:spPr>
          <a:xfrm>
            <a:off x="1371600" y="1705051"/>
            <a:ext cx="59922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latin typeface="Arial Nova Light" panose="020B0304020202020204" pitchFamily="34" charset="0"/>
                <a:cs typeface="Arial" panose="020B0604020202020204" pitchFamily="34" charset="0"/>
              </a:rPr>
              <a:t>modelo</a:t>
            </a:r>
            <a:r>
              <a:rPr lang="es-ES" sz="2400" dirty="0">
                <a:latin typeface="Arial Nova Light" panose="020B0304020202020204" pitchFamily="34" charset="0"/>
                <a:cs typeface="Arial" panose="020B0604020202020204" pitchFamily="34" charset="0"/>
              </a:rPr>
              <a:t> = Representación matemática o lógica de un sistema.</a:t>
            </a:r>
            <a:endParaRPr lang="en-GB" sz="2400" dirty="0">
              <a:latin typeface="Arial Nova Light" panose="020B03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1360C40-6169-4FE9-A4B6-7B98F74D7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79466"/>
            <a:ext cx="1978687" cy="11455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89488F4-0451-4E9A-AC2F-9845F5726A47}"/>
                  </a:ext>
                </a:extLst>
              </p:cNvPr>
              <p:cNvSpPr txBox="1"/>
              <p:nvPr/>
            </p:nvSpPr>
            <p:spPr>
              <a:xfrm>
                <a:off x="5286890" y="2923875"/>
                <a:ext cx="1752467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89488F4-0451-4E9A-AC2F-9845F5726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890" y="2923875"/>
                <a:ext cx="1752467" cy="525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05111D2-27BE-4AA4-B9C8-591870E03546}"/>
                  </a:ext>
                </a:extLst>
              </p:cNvPr>
              <p:cNvSpPr txBox="1"/>
              <p:nvPr/>
            </p:nvSpPr>
            <p:spPr>
              <a:xfrm>
                <a:off x="4962411" y="3540681"/>
                <a:ext cx="24014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05111D2-27BE-4AA4-B9C8-591870E03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411" y="3540681"/>
                <a:ext cx="2401427" cy="276999"/>
              </a:xfrm>
              <a:prstGeom prst="rect">
                <a:avLst/>
              </a:prstGeom>
              <a:blipFill>
                <a:blip r:embed="rId4"/>
                <a:stretch>
                  <a:fillRect l="-1015" t="-2222" r="-3046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4" descr="Magnetic field distribution in the FEA model | Download Scientific Diagram">
            <a:extLst>
              <a:ext uri="{FF2B5EF4-FFF2-40B4-BE49-F238E27FC236}">
                <a16:creationId xmlns:a16="http://schemas.microsoft.com/office/drawing/2014/main" id="{089D2316-3DDF-4D7E-9B5D-5EC1CE3F7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837" y="4454293"/>
            <a:ext cx="1828857" cy="145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E8E4A419-6860-4D34-B21E-E56639223CBD}"/>
              </a:ext>
            </a:extLst>
          </p:cNvPr>
          <p:cNvGrpSpPr/>
          <p:nvPr/>
        </p:nvGrpSpPr>
        <p:grpSpPr>
          <a:xfrm>
            <a:off x="1615821" y="4679504"/>
            <a:ext cx="1339831" cy="1057760"/>
            <a:chOff x="1829290" y="3696522"/>
            <a:chExt cx="2710296" cy="2139705"/>
          </a:xfrm>
          <a:solidFill>
            <a:srgbClr val="009EB6"/>
          </a:solidFill>
        </p:grpSpPr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2EE1ABE2-7842-430A-AD94-754C5E97F75C}"/>
                </a:ext>
              </a:extLst>
            </p:cNvPr>
            <p:cNvSpPr/>
            <p:nvPr/>
          </p:nvSpPr>
          <p:spPr>
            <a:xfrm>
              <a:off x="1829290" y="3696522"/>
              <a:ext cx="2710296" cy="2139705"/>
            </a:xfrm>
            <a:custGeom>
              <a:avLst/>
              <a:gdLst>
                <a:gd name="connsiteX0" fmla="*/ 2457922 w 2710296"/>
                <a:gd name="connsiteY0" fmla="*/ 192039 h 2139705"/>
                <a:gd name="connsiteX1" fmla="*/ 2211044 w 2710296"/>
                <a:gd name="connsiteY1" fmla="*/ 192039 h 2139705"/>
                <a:gd name="connsiteX2" fmla="*/ 2106797 w 2710296"/>
                <a:gd name="connsiteY2" fmla="*/ 274340 h 2139705"/>
                <a:gd name="connsiteX3" fmla="*/ 1876373 w 2710296"/>
                <a:gd name="connsiteY3" fmla="*/ 274340 h 2139705"/>
                <a:gd name="connsiteX4" fmla="*/ 1876354 w 2710296"/>
                <a:gd name="connsiteY4" fmla="*/ 104246 h 2139705"/>
                <a:gd name="connsiteX5" fmla="*/ 1772108 w 2710296"/>
                <a:gd name="connsiteY5" fmla="*/ 0 h 2139705"/>
                <a:gd name="connsiteX6" fmla="*/ 982066 w 2710296"/>
                <a:gd name="connsiteY6" fmla="*/ 19 h 2139705"/>
                <a:gd name="connsiteX7" fmla="*/ 877820 w 2710296"/>
                <a:gd name="connsiteY7" fmla="*/ 104266 h 2139705"/>
                <a:gd name="connsiteX8" fmla="*/ 877820 w 2710296"/>
                <a:gd name="connsiteY8" fmla="*/ 274339 h 2139705"/>
                <a:gd name="connsiteX9" fmla="*/ 636413 w 2710296"/>
                <a:gd name="connsiteY9" fmla="*/ 274339 h 2139705"/>
                <a:gd name="connsiteX10" fmla="*/ 471811 w 2710296"/>
                <a:gd name="connsiteY10" fmla="*/ 438941 h 2139705"/>
                <a:gd name="connsiteX11" fmla="*/ 471811 w 2710296"/>
                <a:gd name="connsiteY11" fmla="*/ 587064 h 2139705"/>
                <a:gd name="connsiteX12" fmla="*/ 416952 w 2710296"/>
                <a:gd name="connsiteY12" fmla="*/ 587064 h 2139705"/>
                <a:gd name="connsiteX13" fmla="*/ 318197 w 2710296"/>
                <a:gd name="connsiteY13" fmla="*/ 685819 h 2139705"/>
                <a:gd name="connsiteX14" fmla="*/ 318216 w 2710296"/>
                <a:gd name="connsiteY14" fmla="*/ 905260 h 2139705"/>
                <a:gd name="connsiteX15" fmla="*/ 153614 w 2710296"/>
                <a:gd name="connsiteY15" fmla="*/ 905260 h 2139705"/>
                <a:gd name="connsiteX16" fmla="*/ 0 w 2710296"/>
                <a:gd name="connsiteY16" fmla="*/ 1058875 h 2139705"/>
                <a:gd name="connsiteX17" fmla="*/ 153614 w 2710296"/>
                <a:gd name="connsiteY17" fmla="*/ 1212489 h 2139705"/>
                <a:gd name="connsiteX18" fmla="*/ 318216 w 2710296"/>
                <a:gd name="connsiteY18" fmla="*/ 1212489 h 2139705"/>
                <a:gd name="connsiteX19" fmla="*/ 318216 w 2710296"/>
                <a:gd name="connsiteY19" fmla="*/ 1426459 h 2139705"/>
                <a:gd name="connsiteX20" fmla="*/ 416971 w 2710296"/>
                <a:gd name="connsiteY20" fmla="*/ 1525214 h 2139705"/>
                <a:gd name="connsiteX21" fmla="*/ 471830 w 2710296"/>
                <a:gd name="connsiteY21" fmla="*/ 1525214 h 2139705"/>
                <a:gd name="connsiteX22" fmla="*/ 471830 w 2710296"/>
                <a:gd name="connsiteY22" fmla="*/ 1673357 h 2139705"/>
                <a:gd name="connsiteX23" fmla="*/ 636432 w 2710296"/>
                <a:gd name="connsiteY23" fmla="*/ 1837958 h 2139705"/>
                <a:gd name="connsiteX24" fmla="*/ 877839 w 2710296"/>
                <a:gd name="connsiteY24" fmla="*/ 1837958 h 2139705"/>
                <a:gd name="connsiteX25" fmla="*/ 877839 w 2710296"/>
                <a:gd name="connsiteY25" fmla="*/ 1909277 h 2139705"/>
                <a:gd name="connsiteX26" fmla="*/ 768121 w 2710296"/>
                <a:gd name="connsiteY26" fmla="*/ 1909277 h 2139705"/>
                <a:gd name="connsiteX27" fmla="*/ 652906 w 2710296"/>
                <a:gd name="connsiteY27" fmla="*/ 2024491 h 2139705"/>
                <a:gd name="connsiteX28" fmla="*/ 768121 w 2710296"/>
                <a:gd name="connsiteY28" fmla="*/ 2139705 h 2139705"/>
                <a:gd name="connsiteX29" fmla="*/ 2112289 w 2710296"/>
                <a:gd name="connsiteY29" fmla="*/ 2139705 h 2139705"/>
                <a:gd name="connsiteX30" fmla="*/ 2227503 w 2710296"/>
                <a:gd name="connsiteY30" fmla="*/ 2024491 h 2139705"/>
                <a:gd name="connsiteX31" fmla="*/ 2112289 w 2710296"/>
                <a:gd name="connsiteY31" fmla="*/ 1909277 h 2139705"/>
                <a:gd name="connsiteX32" fmla="*/ 2002570 w 2710296"/>
                <a:gd name="connsiteY32" fmla="*/ 1909277 h 2139705"/>
                <a:gd name="connsiteX33" fmla="*/ 2002551 w 2710296"/>
                <a:gd name="connsiteY33" fmla="*/ 1837958 h 2139705"/>
                <a:gd name="connsiteX34" fmla="*/ 2101306 w 2710296"/>
                <a:gd name="connsiteY34" fmla="*/ 1837958 h 2139705"/>
                <a:gd name="connsiteX35" fmla="*/ 2205553 w 2710296"/>
                <a:gd name="connsiteY35" fmla="*/ 1920259 h 2139705"/>
                <a:gd name="connsiteX36" fmla="*/ 2452431 w 2710296"/>
                <a:gd name="connsiteY36" fmla="*/ 1920259 h 2139705"/>
                <a:gd name="connsiteX37" fmla="*/ 2710297 w 2710296"/>
                <a:gd name="connsiteY37" fmla="*/ 1662393 h 2139705"/>
                <a:gd name="connsiteX38" fmla="*/ 2710297 w 2710296"/>
                <a:gd name="connsiteY38" fmla="*/ 449899 h 2139705"/>
                <a:gd name="connsiteX39" fmla="*/ 2457923 w 2710296"/>
                <a:gd name="connsiteY39" fmla="*/ 192033 h 2139705"/>
                <a:gd name="connsiteX40" fmla="*/ 960135 w 2710296"/>
                <a:gd name="connsiteY40" fmla="*/ 104246 h 2139705"/>
                <a:gd name="connsiteX41" fmla="*/ 982083 w 2710296"/>
                <a:gd name="connsiteY41" fmla="*/ 82298 h 2139705"/>
                <a:gd name="connsiteX42" fmla="*/ 1777611 w 2710296"/>
                <a:gd name="connsiteY42" fmla="*/ 82298 h 2139705"/>
                <a:gd name="connsiteX43" fmla="*/ 1799559 w 2710296"/>
                <a:gd name="connsiteY43" fmla="*/ 104246 h 2139705"/>
                <a:gd name="connsiteX44" fmla="*/ 1799559 w 2710296"/>
                <a:gd name="connsiteY44" fmla="*/ 274320 h 2139705"/>
                <a:gd name="connsiteX45" fmla="*/ 960140 w 2710296"/>
                <a:gd name="connsiteY45" fmla="*/ 274339 h 2139705"/>
                <a:gd name="connsiteX46" fmla="*/ 153634 w 2710296"/>
                <a:gd name="connsiteY46" fmla="*/ 1130203 h 2139705"/>
                <a:gd name="connsiteX47" fmla="*/ 82316 w 2710296"/>
                <a:gd name="connsiteY47" fmla="*/ 1058885 h 2139705"/>
                <a:gd name="connsiteX48" fmla="*/ 153634 w 2710296"/>
                <a:gd name="connsiteY48" fmla="*/ 987567 h 2139705"/>
                <a:gd name="connsiteX49" fmla="*/ 318236 w 2710296"/>
                <a:gd name="connsiteY49" fmla="*/ 987567 h 2139705"/>
                <a:gd name="connsiteX50" fmla="*/ 318236 w 2710296"/>
                <a:gd name="connsiteY50" fmla="*/ 1130218 h 2139705"/>
                <a:gd name="connsiteX51" fmla="*/ 416991 w 2710296"/>
                <a:gd name="connsiteY51" fmla="*/ 1442928 h 2139705"/>
                <a:gd name="connsiteX52" fmla="*/ 400535 w 2710296"/>
                <a:gd name="connsiteY52" fmla="*/ 1426472 h 2139705"/>
                <a:gd name="connsiteX53" fmla="*/ 400535 w 2710296"/>
                <a:gd name="connsiteY53" fmla="*/ 691294 h 2139705"/>
                <a:gd name="connsiteX54" fmla="*/ 416991 w 2710296"/>
                <a:gd name="connsiteY54" fmla="*/ 674838 h 2139705"/>
                <a:gd name="connsiteX55" fmla="*/ 471850 w 2710296"/>
                <a:gd name="connsiteY55" fmla="*/ 674838 h 2139705"/>
                <a:gd name="connsiteX56" fmla="*/ 471850 w 2710296"/>
                <a:gd name="connsiteY56" fmla="*/ 1442934 h 2139705"/>
                <a:gd name="connsiteX57" fmla="*/ 554151 w 2710296"/>
                <a:gd name="connsiteY57" fmla="*/ 1673352 h 2139705"/>
                <a:gd name="connsiteX58" fmla="*/ 554151 w 2710296"/>
                <a:gd name="connsiteY58" fmla="*/ 444398 h 2139705"/>
                <a:gd name="connsiteX59" fmla="*/ 636452 w 2710296"/>
                <a:gd name="connsiteY59" fmla="*/ 362098 h 2139705"/>
                <a:gd name="connsiteX60" fmla="*/ 2106807 w 2710296"/>
                <a:gd name="connsiteY60" fmla="*/ 362098 h 2139705"/>
                <a:gd name="connsiteX61" fmla="*/ 2106807 w 2710296"/>
                <a:gd name="connsiteY61" fmla="*/ 1761130 h 2139705"/>
                <a:gd name="connsiteX62" fmla="*/ 636452 w 2710296"/>
                <a:gd name="connsiteY62" fmla="*/ 1761130 h 2139705"/>
                <a:gd name="connsiteX63" fmla="*/ 554151 w 2710296"/>
                <a:gd name="connsiteY63" fmla="*/ 1673337 h 2139705"/>
                <a:gd name="connsiteX64" fmla="*/ 2150693 w 2710296"/>
                <a:gd name="connsiteY64" fmla="*/ 2024482 h 2139705"/>
                <a:gd name="connsiteX65" fmla="*/ 2117781 w 2710296"/>
                <a:gd name="connsiteY65" fmla="*/ 2057394 h 2139705"/>
                <a:gd name="connsiteX66" fmla="*/ 773613 w 2710296"/>
                <a:gd name="connsiteY66" fmla="*/ 2057413 h 2139705"/>
                <a:gd name="connsiteX67" fmla="*/ 740700 w 2710296"/>
                <a:gd name="connsiteY67" fmla="*/ 2024501 h 2139705"/>
                <a:gd name="connsiteX68" fmla="*/ 773613 w 2710296"/>
                <a:gd name="connsiteY68" fmla="*/ 1991588 h 2139705"/>
                <a:gd name="connsiteX69" fmla="*/ 2117781 w 2710296"/>
                <a:gd name="connsiteY69" fmla="*/ 1991588 h 2139705"/>
                <a:gd name="connsiteX70" fmla="*/ 2150693 w 2710296"/>
                <a:gd name="connsiteY70" fmla="*/ 2024481 h 2139705"/>
                <a:gd name="connsiteX71" fmla="*/ 1925761 w 2710296"/>
                <a:gd name="connsiteY71" fmla="*/ 1909267 h 2139705"/>
                <a:gd name="connsiteX72" fmla="*/ 960154 w 2710296"/>
                <a:gd name="connsiteY72" fmla="*/ 1909267 h 2139705"/>
                <a:gd name="connsiteX73" fmla="*/ 960154 w 2710296"/>
                <a:gd name="connsiteY73" fmla="*/ 1837949 h 2139705"/>
                <a:gd name="connsiteX74" fmla="*/ 1925761 w 2710296"/>
                <a:gd name="connsiteY74" fmla="*/ 1837949 h 2139705"/>
                <a:gd name="connsiteX75" fmla="*/ 2628020 w 2710296"/>
                <a:gd name="connsiteY75" fmla="*/ 1667861 h 2139705"/>
                <a:gd name="connsiteX76" fmla="*/ 2452455 w 2710296"/>
                <a:gd name="connsiteY76" fmla="*/ 1843425 h 2139705"/>
                <a:gd name="connsiteX77" fmla="*/ 2205577 w 2710296"/>
                <a:gd name="connsiteY77" fmla="*/ 1843425 h 2139705"/>
                <a:gd name="connsiteX78" fmla="*/ 2183629 w 2710296"/>
                <a:gd name="connsiteY78" fmla="*/ 1821477 h 2139705"/>
                <a:gd name="connsiteX79" fmla="*/ 2183629 w 2710296"/>
                <a:gd name="connsiteY79" fmla="*/ 301745 h 2139705"/>
                <a:gd name="connsiteX80" fmla="*/ 2205577 w 2710296"/>
                <a:gd name="connsiteY80" fmla="*/ 279797 h 2139705"/>
                <a:gd name="connsiteX81" fmla="*/ 2452455 w 2710296"/>
                <a:gd name="connsiteY81" fmla="*/ 279797 h 2139705"/>
                <a:gd name="connsiteX82" fmla="*/ 2628020 w 2710296"/>
                <a:gd name="connsiteY82" fmla="*/ 455361 h 2139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710296" h="2139705">
                  <a:moveTo>
                    <a:pt x="2457922" y="192039"/>
                  </a:moveTo>
                  <a:lnTo>
                    <a:pt x="2211044" y="192039"/>
                  </a:lnTo>
                  <a:cubicBezTo>
                    <a:pt x="2161676" y="192039"/>
                    <a:pt x="2117780" y="230443"/>
                    <a:pt x="2106797" y="274340"/>
                  </a:cubicBezTo>
                  <a:lnTo>
                    <a:pt x="1876373" y="274340"/>
                  </a:lnTo>
                  <a:lnTo>
                    <a:pt x="1876354" y="104246"/>
                  </a:lnTo>
                  <a:cubicBezTo>
                    <a:pt x="1876354" y="43896"/>
                    <a:pt x="1826986" y="0"/>
                    <a:pt x="1772108" y="0"/>
                  </a:cubicBezTo>
                  <a:lnTo>
                    <a:pt x="982066" y="19"/>
                  </a:lnTo>
                  <a:cubicBezTo>
                    <a:pt x="921716" y="19"/>
                    <a:pt x="877820" y="49387"/>
                    <a:pt x="877820" y="104266"/>
                  </a:cubicBezTo>
                  <a:lnTo>
                    <a:pt x="877820" y="274339"/>
                  </a:lnTo>
                  <a:lnTo>
                    <a:pt x="636413" y="274339"/>
                  </a:lnTo>
                  <a:cubicBezTo>
                    <a:pt x="543149" y="274339"/>
                    <a:pt x="471811" y="351149"/>
                    <a:pt x="471811" y="438941"/>
                  </a:cubicBezTo>
                  <a:lnTo>
                    <a:pt x="471811" y="587064"/>
                  </a:lnTo>
                  <a:lnTo>
                    <a:pt x="416952" y="587064"/>
                  </a:lnTo>
                  <a:cubicBezTo>
                    <a:pt x="362093" y="587064"/>
                    <a:pt x="318197" y="630960"/>
                    <a:pt x="318197" y="685819"/>
                  </a:cubicBezTo>
                  <a:lnTo>
                    <a:pt x="318216" y="905260"/>
                  </a:lnTo>
                  <a:lnTo>
                    <a:pt x="153614" y="905260"/>
                  </a:lnTo>
                  <a:cubicBezTo>
                    <a:pt x="71313" y="905260"/>
                    <a:pt x="0" y="976579"/>
                    <a:pt x="0" y="1058875"/>
                  </a:cubicBezTo>
                  <a:cubicBezTo>
                    <a:pt x="0" y="1141176"/>
                    <a:pt x="71318" y="1212489"/>
                    <a:pt x="153614" y="1212489"/>
                  </a:cubicBezTo>
                  <a:lnTo>
                    <a:pt x="318216" y="1212489"/>
                  </a:lnTo>
                  <a:lnTo>
                    <a:pt x="318216" y="1426459"/>
                  </a:lnTo>
                  <a:cubicBezTo>
                    <a:pt x="318216" y="1481318"/>
                    <a:pt x="362112" y="1525214"/>
                    <a:pt x="416971" y="1525214"/>
                  </a:cubicBezTo>
                  <a:lnTo>
                    <a:pt x="471830" y="1525214"/>
                  </a:lnTo>
                  <a:lnTo>
                    <a:pt x="471830" y="1673357"/>
                  </a:lnTo>
                  <a:cubicBezTo>
                    <a:pt x="471830" y="1766620"/>
                    <a:pt x="548640" y="1837958"/>
                    <a:pt x="636432" y="1837958"/>
                  </a:cubicBezTo>
                  <a:lnTo>
                    <a:pt x="877839" y="1837958"/>
                  </a:lnTo>
                  <a:lnTo>
                    <a:pt x="877839" y="1909277"/>
                  </a:lnTo>
                  <a:lnTo>
                    <a:pt x="768121" y="1909277"/>
                  </a:lnTo>
                  <a:cubicBezTo>
                    <a:pt x="707770" y="1909277"/>
                    <a:pt x="652906" y="1958644"/>
                    <a:pt x="652906" y="2024491"/>
                  </a:cubicBezTo>
                  <a:cubicBezTo>
                    <a:pt x="652906" y="2084841"/>
                    <a:pt x="702274" y="2139705"/>
                    <a:pt x="768121" y="2139705"/>
                  </a:cubicBezTo>
                  <a:lnTo>
                    <a:pt x="2112289" y="2139705"/>
                  </a:lnTo>
                  <a:cubicBezTo>
                    <a:pt x="2172639" y="2139705"/>
                    <a:pt x="2227503" y="2090338"/>
                    <a:pt x="2227503" y="2024491"/>
                  </a:cubicBezTo>
                  <a:cubicBezTo>
                    <a:pt x="2227503" y="1964141"/>
                    <a:pt x="2178135" y="1909277"/>
                    <a:pt x="2112289" y="1909277"/>
                  </a:cubicBezTo>
                  <a:lnTo>
                    <a:pt x="2002570" y="1909277"/>
                  </a:lnTo>
                  <a:lnTo>
                    <a:pt x="2002551" y="1837958"/>
                  </a:lnTo>
                  <a:lnTo>
                    <a:pt x="2101306" y="1837958"/>
                  </a:lnTo>
                  <a:cubicBezTo>
                    <a:pt x="2112271" y="1887326"/>
                    <a:pt x="2150674" y="1920259"/>
                    <a:pt x="2205553" y="1920259"/>
                  </a:cubicBezTo>
                  <a:lnTo>
                    <a:pt x="2452431" y="1920259"/>
                  </a:lnTo>
                  <a:cubicBezTo>
                    <a:pt x="2595083" y="1920259"/>
                    <a:pt x="2710297" y="1805045"/>
                    <a:pt x="2710297" y="1662393"/>
                  </a:cubicBezTo>
                  <a:lnTo>
                    <a:pt x="2710297" y="449899"/>
                  </a:lnTo>
                  <a:cubicBezTo>
                    <a:pt x="2710297" y="307248"/>
                    <a:pt x="2595083" y="192033"/>
                    <a:pt x="2457923" y="192033"/>
                  </a:cubicBezTo>
                  <a:close/>
                  <a:moveTo>
                    <a:pt x="960135" y="104246"/>
                  </a:moveTo>
                  <a:cubicBezTo>
                    <a:pt x="960135" y="93282"/>
                    <a:pt x="971118" y="82298"/>
                    <a:pt x="982083" y="82298"/>
                  </a:cubicBezTo>
                  <a:lnTo>
                    <a:pt x="1777611" y="82298"/>
                  </a:lnTo>
                  <a:cubicBezTo>
                    <a:pt x="1788575" y="82298"/>
                    <a:pt x="1799559" y="93263"/>
                    <a:pt x="1799559" y="104246"/>
                  </a:cubicBezTo>
                  <a:lnTo>
                    <a:pt x="1799559" y="274320"/>
                  </a:lnTo>
                  <a:lnTo>
                    <a:pt x="960140" y="274339"/>
                  </a:lnTo>
                  <a:close/>
                  <a:moveTo>
                    <a:pt x="153634" y="1130203"/>
                  </a:moveTo>
                  <a:cubicBezTo>
                    <a:pt x="115230" y="1130203"/>
                    <a:pt x="82316" y="1097291"/>
                    <a:pt x="82316" y="1058885"/>
                  </a:cubicBezTo>
                  <a:cubicBezTo>
                    <a:pt x="82316" y="1020481"/>
                    <a:pt x="115228" y="987567"/>
                    <a:pt x="153634" y="987567"/>
                  </a:cubicBezTo>
                  <a:lnTo>
                    <a:pt x="318236" y="987567"/>
                  </a:lnTo>
                  <a:lnTo>
                    <a:pt x="318236" y="1130218"/>
                  </a:lnTo>
                  <a:close/>
                  <a:moveTo>
                    <a:pt x="416991" y="1442928"/>
                  </a:moveTo>
                  <a:cubicBezTo>
                    <a:pt x="406026" y="1442928"/>
                    <a:pt x="400535" y="1437436"/>
                    <a:pt x="400535" y="1426472"/>
                  </a:cubicBezTo>
                  <a:lnTo>
                    <a:pt x="400535" y="691294"/>
                  </a:lnTo>
                  <a:cubicBezTo>
                    <a:pt x="400535" y="685802"/>
                    <a:pt x="406026" y="674838"/>
                    <a:pt x="416991" y="674838"/>
                  </a:cubicBezTo>
                  <a:lnTo>
                    <a:pt x="471850" y="674838"/>
                  </a:lnTo>
                  <a:lnTo>
                    <a:pt x="471850" y="1442934"/>
                  </a:lnTo>
                  <a:close/>
                  <a:moveTo>
                    <a:pt x="554151" y="1673352"/>
                  </a:moveTo>
                  <a:lnTo>
                    <a:pt x="554151" y="444398"/>
                  </a:lnTo>
                  <a:cubicBezTo>
                    <a:pt x="554151" y="400503"/>
                    <a:pt x="592555" y="362098"/>
                    <a:pt x="636452" y="362098"/>
                  </a:cubicBezTo>
                  <a:lnTo>
                    <a:pt x="2106807" y="362098"/>
                  </a:lnTo>
                  <a:lnTo>
                    <a:pt x="2106807" y="1761130"/>
                  </a:lnTo>
                  <a:lnTo>
                    <a:pt x="636452" y="1761130"/>
                  </a:lnTo>
                  <a:cubicBezTo>
                    <a:pt x="587064" y="1755638"/>
                    <a:pt x="554151" y="1722726"/>
                    <a:pt x="554151" y="1673337"/>
                  </a:cubicBezTo>
                  <a:close/>
                  <a:moveTo>
                    <a:pt x="2150693" y="2024482"/>
                  </a:moveTo>
                  <a:cubicBezTo>
                    <a:pt x="2150693" y="2040938"/>
                    <a:pt x="2134237" y="2057394"/>
                    <a:pt x="2117781" y="2057394"/>
                  </a:cubicBezTo>
                  <a:lnTo>
                    <a:pt x="773613" y="2057413"/>
                  </a:lnTo>
                  <a:cubicBezTo>
                    <a:pt x="757157" y="2057413"/>
                    <a:pt x="740700" y="2040957"/>
                    <a:pt x="740700" y="2024501"/>
                  </a:cubicBezTo>
                  <a:cubicBezTo>
                    <a:pt x="740700" y="2008045"/>
                    <a:pt x="757157" y="1991588"/>
                    <a:pt x="773613" y="1991588"/>
                  </a:cubicBezTo>
                  <a:lnTo>
                    <a:pt x="2117781" y="1991588"/>
                  </a:lnTo>
                  <a:cubicBezTo>
                    <a:pt x="2134237" y="1991569"/>
                    <a:pt x="2150693" y="2008025"/>
                    <a:pt x="2150693" y="2024481"/>
                  </a:cubicBezTo>
                  <a:close/>
                  <a:moveTo>
                    <a:pt x="1925761" y="1909267"/>
                  </a:moveTo>
                  <a:lnTo>
                    <a:pt x="960154" y="1909267"/>
                  </a:lnTo>
                  <a:lnTo>
                    <a:pt x="960154" y="1837949"/>
                  </a:lnTo>
                  <a:lnTo>
                    <a:pt x="1925761" y="1837949"/>
                  </a:lnTo>
                  <a:close/>
                  <a:moveTo>
                    <a:pt x="2628020" y="1667861"/>
                  </a:moveTo>
                  <a:cubicBezTo>
                    <a:pt x="2628020" y="1766616"/>
                    <a:pt x="2551210" y="1843425"/>
                    <a:pt x="2452455" y="1843425"/>
                  </a:cubicBezTo>
                  <a:lnTo>
                    <a:pt x="2205577" y="1843425"/>
                  </a:lnTo>
                  <a:cubicBezTo>
                    <a:pt x="2194612" y="1843425"/>
                    <a:pt x="2183629" y="1832461"/>
                    <a:pt x="2183629" y="1821477"/>
                  </a:cubicBezTo>
                  <a:lnTo>
                    <a:pt x="2183629" y="301745"/>
                  </a:lnTo>
                  <a:cubicBezTo>
                    <a:pt x="2183629" y="290780"/>
                    <a:pt x="2194593" y="279797"/>
                    <a:pt x="2205577" y="279797"/>
                  </a:cubicBezTo>
                  <a:lnTo>
                    <a:pt x="2452455" y="279797"/>
                  </a:lnTo>
                  <a:cubicBezTo>
                    <a:pt x="2551210" y="279797"/>
                    <a:pt x="2628020" y="356606"/>
                    <a:pt x="2628020" y="45536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AE61DD9B-7704-4BAB-A89B-EAFF3CD05594}"/>
                </a:ext>
              </a:extLst>
            </p:cNvPr>
            <p:cNvSpPr/>
            <p:nvPr/>
          </p:nvSpPr>
          <p:spPr>
            <a:xfrm>
              <a:off x="2630315" y="4201282"/>
              <a:ext cx="1102775" cy="82299"/>
            </a:xfrm>
            <a:custGeom>
              <a:avLst/>
              <a:gdLst>
                <a:gd name="connsiteX0" fmla="*/ 43896 w 1102775"/>
                <a:gd name="connsiteY0" fmla="*/ 82299 h 82299"/>
                <a:gd name="connsiteX1" fmla="*/ 1058880 w 1102775"/>
                <a:gd name="connsiteY1" fmla="*/ 82299 h 82299"/>
                <a:gd name="connsiteX2" fmla="*/ 1102775 w 1102775"/>
                <a:gd name="connsiteY2" fmla="*/ 43896 h 82299"/>
                <a:gd name="connsiteX3" fmla="*/ 1058880 w 1102775"/>
                <a:gd name="connsiteY3" fmla="*/ 0 h 82299"/>
                <a:gd name="connsiteX4" fmla="*/ 43896 w 1102775"/>
                <a:gd name="connsiteY4" fmla="*/ 0 h 82299"/>
                <a:gd name="connsiteX5" fmla="*/ 0 w 1102775"/>
                <a:gd name="connsiteY5" fmla="*/ 43896 h 82299"/>
                <a:gd name="connsiteX6" fmla="*/ 43896 w 1102775"/>
                <a:gd name="connsiteY6" fmla="*/ 82299 h 8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2299">
                  <a:moveTo>
                    <a:pt x="43896" y="82299"/>
                  </a:moveTo>
                  <a:lnTo>
                    <a:pt x="1058880" y="82299"/>
                  </a:lnTo>
                  <a:cubicBezTo>
                    <a:pt x="1080828" y="82299"/>
                    <a:pt x="1102775" y="65843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60352"/>
                    <a:pt x="21948" y="82299"/>
                    <a:pt x="43896" y="82299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E71FEFF8-95DD-4C55-840C-411FCBEA3897}"/>
                </a:ext>
              </a:extLst>
            </p:cNvPr>
            <p:cNvSpPr/>
            <p:nvPr/>
          </p:nvSpPr>
          <p:spPr>
            <a:xfrm>
              <a:off x="2630315" y="4398787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19 h 87791"/>
                <a:gd name="connsiteX5" fmla="*/ 0 w 1102775"/>
                <a:gd name="connsiteY5" fmla="*/ 43915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19"/>
                  </a:lnTo>
                  <a:cubicBezTo>
                    <a:pt x="21948" y="19"/>
                    <a:pt x="0" y="16475"/>
                    <a:pt x="0" y="43915"/>
                  </a:cubicBezTo>
                  <a:cubicBezTo>
                    <a:pt x="5492" y="71335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0BF96D28-559C-41AF-9E92-82E37586CC16}"/>
                </a:ext>
              </a:extLst>
            </p:cNvPr>
            <p:cNvSpPr/>
            <p:nvPr/>
          </p:nvSpPr>
          <p:spPr>
            <a:xfrm>
              <a:off x="2630315" y="4607270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0 h 87791"/>
                <a:gd name="connsiteX5" fmla="*/ 0 w 1102775"/>
                <a:gd name="connsiteY5" fmla="*/ 43896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65844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6F72A0A2-A3A0-422E-89E5-73C74D636A2E}"/>
                </a:ext>
              </a:extLst>
            </p:cNvPr>
            <p:cNvSpPr/>
            <p:nvPr/>
          </p:nvSpPr>
          <p:spPr>
            <a:xfrm>
              <a:off x="2630315" y="4810267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19 h 87791"/>
                <a:gd name="connsiteX5" fmla="*/ 0 w 1102775"/>
                <a:gd name="connsiteY5" fmla="*/ 43915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19"/>
                  </a:lnTo>
                  <a:cubicBezTo>
                    <a:pt x="21948" y="19"/>
                    <a:pt x="0" y="16475"/>
                    <a:pt x="0" y="43915"/>
                  </a:cubicBezTo>
                  <a:cubicBezTo>
                    <a:pt x="5492" y="71336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253860F9-135A-4EC1-B391-990136D6837E}"/>
                </a:ext>
              </a:extLst>
            </p:cNvPr>
            <p:cNvSpPr/>
            <p:nvPr/>
          </p:nvSpPr>
          <p:spPr>
            <a:xfrm>
              <a:off x="2630315" y="5018750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0 h 87791"/>
                <a:gd name="connsiteX5" fmla="*/ 0 w 1102775"/>
                <a:gd name="connsiteY5" fmla="*/ 43896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71316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AB8E3CE4-703C-4C93-A838-9A9D29FFB4BD}"/>
                </a:ext>
              </a:extLst>
            </p:cNvPr>
            <p:cNvSpPr/>
            <p:nvPr/>
          </p:nvSpPr>
          <p:spPr>
            <a:xfrm>
              <a:off x="2630310" y="5227238"/>
              <a:ext cx="1102775" cy="87791"/>
            </a:xfrm>
            <a:custGeom>
              <a:avLst/>
              <a:gdLst>
                <a:gd name="connsiteX0" fmla="*/ 1102775 w 1102775"/>
                <a:gd name="connsiteY0" fmla="*/ 43896 h 87791"/>
                <a:gd name="connsiteX1" fmla="*/ 1058880 w 1102775"/>
                <a:gd name="connsiteY1" fmla="*/ 0 h 87791"/>
                <a:gd name="connsiteX2" fmla="*/ 43896 w 1102775"/>
                <a:gd name="connsiteY2" fmla="*/ 0 h 87791"/>
                <a:gd name="connsiteX3" fmla="*/ 0 w 1102775"/>
                <a:gd name="connsiteY3" fmla="*/ 43896 h 87791"/>
                <a:gd name="connsiteX4" fmla="*/ 43896 w 1102775"/>
                <a:gd name="connsiteY4" fmla="*/ 87791 h 87791"/>
                <a:gd name="connsiteX5" fmla="*/ 1058880 w 1102775"/>
                <a:gd name="connsiteY5" fmla="*/ 87791 h 87791"/>
                <a:gd name="connsiteX6" fmla="*/ 1102775 w 1102775"/>
                <a:gd name="connsiteY6" fmla="*/ 43896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1102775" y="43896"/>
                  </a:move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0" y="65844"/>
                    <a:pt x="16456" y="87791"/>
                    <a:pt x="43896" y="87791"/>
                  </a:cubicBezTo>
                  <a:lnTo>
                    <a:pt x="1058880" y="87791"/>
                  </a:lnTo>
                  <a:cubicBezTo>
                    <a:pt x="1086319" y="87791"/>
                    <a:pt x="1102775" y="65843"/>
                    <a:pt x="1102775" y="43896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88248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Ingeniería de sistemas basada en modelos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Ejemplos de modelos utilizados en el ciclo de vida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0163B86-6465-4E5E-9C29-8EAD2F720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516"/>
          <a:stretch/>
        </p:blipFill>
        <p:spPr>
          <a:xfrm>
            <a:off x="202973" y="1802669"/>
            <a:ext cx="5730900" cy="444599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55963AB-A23D-4FCB-9737-F10962D7B83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9" r="7423"/>
          <a:stretch/>
        </p:blipFill>
        <p:spPr bwMode="auto">
          <a:xfrm>
            <a:off x="4532306" y="1614787"/>
            <a:ext cx="4611694" cy="25889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C04F7E1-3D6E-4DA6-A4F3-57E5459802F4}"/>
              </a:ext>
            </a:extLst>
          </p:cNvPr>
          <p:cNvCxnSpPr/>
          <p:nvPr/>
        </p:nvCxnSpPr>
        <p:spPr>
          <a:xfrm flipV="1">
            <a:off x="4254378" y="3429000"/>
            <a:ext cx="1368209" cy="919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306D715-8B10-48EA-A7E5-636DE996BB58}"/>
              </a:ext>
            </a:extLst>
          </p:cNvPr>
          <p:cNvSpPr txBox="1"/>
          <p:nvPr/>
        </p:nvSpPr>
        <p:spPr>
          <a:xfrm>
            <a:off x="4662061" y="409240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Modelo de arquitectura de sistema en MATLAB &amp; Simulink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5423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Ingeniería de sistemas basada en modelos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Ejemplos de modelos utilizados en el ciclo de vida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0163B86-6465-4E5E-9C29-8EAD2F720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516"/>
          <a:stretch/>
        </p:blipFill>
        <p:spPr>
          <a:xfrm>
            <a:off x="202973" y="1802669"/>
            <a:ext cx="5730900" cy="4445997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306D715-8B10-48EA-A7E5-636DE996BB58}"/>
              </a:ext>
            </a:extLst>
          </p:cNvPr>
          <p:cNvSpPr txBox="1"/>
          <p:nvPr/>
        </p:nvSpPr>
        <p:spPr>
          <a:xfrm>
            <a:off x="4662061" y="409240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Detailed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</a:t>
            </a:r>
            <a:r>
              <a:rPr lang="es-ES" i="0" dirty="0" err="1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design</a:t>
            </a:r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D7F52FE-38D3-48E9-A98D-F94AD969F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96" y="2249577"/>
            <a:ext cx="4571999" cy="1776090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093E32D-98FD-4FC9-B8E3-6DB83D9B921B}"/>
              </a:ext>
            </a:extLst>
          </p:cNvPr>
          <p:cNvCxnSpPr>
            <a:cxnSpLocks/>
          </p:cNvCxnSpPr>
          <p:nvPr/>
        </p:nvCxnSpPr>
        <p:spPr>
          <a:xfrm flipV="1">
            <a:off x="4542434" y="3599405"/>
            <a:ext cx="1498443" cy="1321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228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2F4AA82E-F465-45D2-B578-DE91CC8F4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80" r="12005"/>
          <a:stretch/>
        </p:blipFill>
        <p:spPr>
          <a:xfrm>
            <a:off x="4680074" y="2467789"/>
            <a:ext cx="4175334" cy="3685830"/>
          </a:xfrm>
          <a:prstGeom prst="rect">
            <a:avLst/>
          </a:prstGeo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Ingeniería de sistemas basada en modelos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Ejemplos de modelos utilizados en el ciclo de vida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306D715-8B10-48EA-A7E5-636DE996BB58}"/>
              </a:ext>
            </a:extLst>
          </p:cNvPr>
          <p:cNvSpPr txBox="1"/>
          <p:nvPr/>
        </p:nvSpPr>
        <p:spPr>
          <a:xfrm>
            <a:off x="148917" y="1464503"/>
            <a:ext cx="4208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Arial Nova Light" panose="020B0304020202020204" pitchFamily="34" charset="0"/>
              </a:rPr>
              <a:t>Plataforma de simulación para ascensor</a:t>
            </a:r>
            <a:endParaRPr lang="en-GB" dirty="0"/>
          </a:p>
        </p:txBody>
      </p:sp>
      <p:pic>
        <p:nvPicPr>
          <p:cNvPr id="1026" name="Picture 2" descr="Schindler Elevator HIL environment ">
            <a:extLst>
              <a:ext uri="{FF2B5EF4-FFF2-40B4-BE49-F238E27FC236}">
                <a16:creationId xmlns:a16="http://schemas.microsoft.com/office/drawing/2014/main" id="{99A55AFC-CA2F-44C5-A532-61A7FBAE5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8"/>
          <a:stretch/>
        </p:blipFill>
        <p:spPr bwMode="auto">
          <a:xfrm>
            <a:off x="371385" y="1842777"/>
            <a:ext cx="3882993" cy="430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093E32D-98FD-4FC9-B8E3-6DB83D9B921B}"/>
              </a:ext>
            </a:extLst>
          </p:cNvPr>
          <p:cNvCxnSpPr>
            <a:cxnSpLocks/>
          </p:cNvCxnSpPr>
          <p:nvPr/>
        </p:nvCxnSpPr>
        <p:spPr>
          <a:xfrm flipH="1" flipV="1">
            <a:off x="3857626" y="3086100"/>
            <a:ext cx="2666999" cy="828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533EEE4-4CEC-476B-AB38-F38ACF7C037A}"/>
              </a:ext>
            </a:extLst>
          </p:cNvPr>
          <p:cNvSpPr txBox="1"/>
          <p:nvPr/>
        </p:nvSpPr>
        <p:spPr>
          <a:xfrm>
            <a:off x="317624" y="610038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Arial Nova Light" panose="020B0304020202020204" pitchFamily="34" charset="0"/>
              </a:rPr>
              <a:t>https://www.speedgoat.com/success-stories/speedgoat-user-stories/schindler-elevator-corporation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2535F932-5E0F-4ADB-B560-FE600B69CAF1}"/>
              </a:ext>
            </a:extLst>
          </p:cNvPr>
          <p:cNvCxnSpPr>
            <a:cxnSpLocks/>
          </p:cNvCxnSpPr>
          <p:nvPr/>
        </p:nvCxnSpPr>
        <p:spPr>
          <a:xfrm flipV="1">
            <a:off x="1285875" y="2037406"/>
            <a:ext cx="5162116" cy="14630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483A2407-E7AC-45E0-A2AD-BC8CAD145883}"/>
              </a:ext>
            </a:extLst>
          </p:cNvPr>
          <p:cNvCxnSpPr>
            <a:cxnSpLocks/>
          </p:cNvCxnSpPr>
          <p:nvPr/>
        </p:nvCxnSpPr>
        <p:spPr>
          <a:xfrm>
            <a:off x="6553200" y="2708094"/>
            <a:ext cx="0" cy="0"/>
          </a:xfrm>
          <a:prstGeom prst="line">
            <a:avLst/>
          </a:prstGeom>
          <a:ln w="76200">
            <a:solidFill>
              <a:srgbClr val="05313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upo 24">
            <a:extLst>
              <a:ext uri="{FF2B5EF4-FFF2-40B4-BE49-F238E27FC236}">
                <a16:creationId xmlns:a16="http://schemas.microsoft.com/office/drawing/2014/main" id="{FFC63663-7CD3-48AE-B291-2F30B035A080}"/>
              </a:ext>
            </a:extLst>
          </p:cNvPr>
          <p:cNvGrpSpPr/>
          <p:nvPr/>
        </p:nvGrpSpPr>
        <p:grpSpPr>
          <a:xfrm>
            <a:off x="6576313" y="994239"/>
            <a:ext cx="1033763" cy="1855258"/>
            <a:chOff x="2498947" y="2495550"/>
            <a:chExt cx="1973990" cy="3542653"/>
          </a:xfrm>
        </p:grpSpPr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F2C0E748-8489-4F21-8141-5789AA07C8A2}"/>
                </a:ext>
              </a:extLst>
            </p:cNvPr>
            <p:cNvGrpSpPr/>
            <p:nvPr/>
          </p:nvGrpSpPr>
          <p:grpSpPr>
            <a:xfrm>
              <a:off x="2498947" y="3929558"/>
              <a:ext cx="1413876" cy="1126816"/>
              <a:chOff x="1904587" y="3638551"/>
              <a:chExt cx="1413876" cy="1126816"/>
            </a:xfrm>
          </p:grpSpPr>
          <p:sp>
            <p:nvSpPr>
              <p:cNvPr id="32" name="Rectángulo 31">
                <a:extLst>
                  <a:ext uri="{FF2B5EF4-FFF2-40B4-BE49-F238E27FC236}">
                    <a16:creationId xmlns:a16="http://schemas.microsoft.com/office/drawing/2014/main" id="{1BBDA00E-9690-4748-BE9C-CB515709424D}"/>
                  </a:ext>
                </a:extLst>
              </p:cNvPr>
              <p:cNvSpPr/>
              <p:nvPr/>
            </p:nvSpPr>
            <p:spPr>
              <a:xfrm>
                <a:off x="2343151" y="3638551"/>
                <a:ext cx="975312" cy="1126816"/>
              </a:xfrm>
              <a:prstGeom prst="rect">
                <a:avLst/>
              </a:prstGeom>
              <a:noFill/>
              <a:ln w="76200">
                <a:solidFill>
                  <a:srgbClr val="05313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3" name="Conector recto 32">
                <a:extLst>
                  <a:ext uri="{FF2B5EF4-FFF2-40B4-BE49-F238E27FC236}">
                    <a16:creationId xmlns:a16="http://schemas.microsoft.com/office/drawing/2014/main" id="{16A5427D-9874-46EE-A749-F2F1094D2ACF}"/>
                  </a:ext>
                </a:extLst>
              </p:cNvPr>
              <p:cNvCxnSpPr>
                <a:cxnSpLocks/>
                <a:stCxn id="32" idx="2"/>
                <a:endCxn id="32" idx="0"/>
              </p:cNvCxnSpPr>
              <p:nvPr/>
            </p:nvCxnSpPr>
            <p:spPr>
              <a:xfrm flipV="1">
                <a:off x="2830807" y="3638551"/>
                <a:ext cx="0" cy="1126816"/>
              </a:xfrm>
              <a:prstGeom prst="line">
                <a:avLst/>
              </a:prstGeom>
              <a:ln>
                <a:solidFill>
                  <a:srgbClr val="053139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id="{5BEED05F-F64F-4D33-8154-D66F31617200}"/>
                  </a:ext>
                </a:extLst>
              </p:cNvPr>
              <p:cNvSpPr/>
              <p:nvPr/>
            </p:nvSpPr>
            <p:spPr>
              <a:xfrm>
                <a:off x="1904587" y="4009856"/>
                <a:ext cx="266107" cy="460436"/>
              </a:xfrm>
              <a:prstGeom prst="rect">
                <a:avLst/>
              </a:prstGeom>
              <a:noFill/>
              <a:ln w="28575">
                <a:solidFill>
                  <a:srgbClr val="05313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Triángulo isósceles 34">
                <a:extLst>
                  <a:ext uri="{FF2B5EF4-FFF2-40B4-BE49-F238E27FC236}">
                    <a16:creationId xmlns:a16="http://schemas.microsoft.com/office/drawing/2014/main" id="{0D0BE712-BE1D-47E0-9C04-70DF4E2F7B1C}"/>
                  </a:ext>
                </a:extLst>
              </p:cNvPr>
              <p:cNvSpPr/>
              <p:nvPr/>
            </p:nvSpPr>
            <p:spPr>
              <a:xfrm>
                <a:off x="1970073" y="4072720"/>
                <a:ext cx="143574" cy="123771"/>
              </a:xfrm>
              <a:prstGeom prst="triangle">
                <a:avLst/>
              </a:prstGeom>
              <a:solidFill>
                <a:srgbClr val="00A3AD"/>
              </a:solidFill>
              <a:ln>
                <a:solidFill>
                  <a:srgbClr val="05313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Triángulo isósceles 35">
                <a:extLst>
                  <a:ext uri="{FF2B5EF4-FFF2-40B4-BE49-F238E27FC236}">
                    <a16:creationId xmlns:a16="http://schemas.microsoft.com/office/drawing/2014/main" id="{E5CD605D-74D2-469D-B001-B18C87E30C68}"/>
                  </a:ext>
                </a:extLst>
              </p:cNvPr>
              <p:cNvSpPr/>
              <p:nvPr/>
            </p:nvSpPr>
            <p:spPr>
              <a:xfrm rot="10800000">
                <a:off x="1965853" y="4279107"/>
                <a:ext cx="143574" cy="123771"/>
              </a:xfrm>
              <a:prstGeom prst="triangle">
                <a:avLst/>
              </a:prstGeom>
              <a:solidFill>
                <a:srgbClr val="00A3AD"/>
              </a:solidFill>
              <a:ln>
                <a:solidFill>
                  <a:srgbClr val="05313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598ACE21-7D57-41FF-BDFE-144200623A0D}"/>
                </a:ext>
              </a:extLst>
            </p:cNvPr>
            <p:cNvCxnSpPr>
              <a:cxnSpLocks/>
              <a:stCxn id="29" idx="2"/>
              <a:endCxn id="32" idx="0"/>
            </p:cNvCxnSpPr>
            <p:nvPr/>
          </p:nvCxnSpPr>
          <p:spPr>
            <a:xfrm>
              <a:off x="3415665" y="2857500"/>
              <a:ext cx="9502" cy="1072058"/>
            </a:xfrm>
            <a:prstGeom prst="line">
              <a:avLst/>
            </a:prstGeom>
            <a:ln>
              <a:solidFill>
                <a:srgbClr val="05313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5E95DF6B-B8F5-4316-9FDD-59884E17BC2C}"/>
                </a:ext>
              </a:extLst>
            </p:cNvPr>
            <p:cNvSpPr/>
            <p:nvPr/>
          </p:nvSpPr>
          <p:spPr>
            <a:xfrm>
              <a:off x="3415665" y="2495550"/>
              <a:ext cx="723899" cy="723899"/>
            </a:xfrm>
            <a:prstGeom prst="ellipse">
              <a:avLst/>
            </a:prstGeom>
            <a:solidFill>
              <a:srgbClr val="00A3AD"/>
            </a:solidFill>
            <a:ln>
              <a:solidFill>
                <a:srgbClr val="05313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040CAE12-418D-430D-82D6-63D203214229}"/>
                </a:ext>
              </a:extLst>
            </p:cNvPr>
            <p:cNvCxnSpPr>
              <a:cxnSpLocks/>
            </p:cNvCxnSpPr>
            <p:nvPr/>
          </p:nvCxnSpPr>
          <p:spPr>
            <a:xfrm>
              <a:off x="4139564" y="2857499"/>
              <a:ext cx="0" cy="2560321"/>
            </a:xfrm>
            <a:prstGeom prst="line">
              <a:avLst/>
            </a:prstGeom>
            <a:ln>
              <a:solidFill>
                <a:srgbClr val="05313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2E8B4B96-9E57-4110-8EB1-0805E926C0AB}"/>
                </a:ext>
              </a:extLst>
            </p:cNvPr>
            <p:cNvSpPr/>
            <p:nvPr/>
          </p:nvSpPr>
          <p:spPr>
            <a:xfrm>
              <a:off x="3832860" y="5423439"/>
              <a:ext cx="640077" cy="614764"/>
            </a:xfrm>
            <a:prstGeom prst="rect">
              <a:avLst/>
            </a:prstGeom>
            <a:pattFill prst="ltHorz">
              <a:fgClr>
                <a:schemeClr val="accent1"/>
              </a:fgClr>
              <a:bgClr>
                <a:schemeClr val="bg1"/>
              </a:bgClr>
            </a:pattFill>
            <a:ln w="76200">
              <a:solidFill>
                <a:srgbClr val="05313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24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Ingeniería de sistemas basada en modelos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De los modelos, ha surgido la ingeniería basada en modelos (MBSE)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4288F45-3F0C-4D08-951F-12BE6269EE62}"/>
              </a:ext>
            </a:extLst>
          </p:cNvPr>
          <p:cNvSpPr txBox="1"/>
          <p:nvPr/>
        </p:nvSpPr>
        <p:spPr>
          <a:xfrm>
            <a:off x="595356" y="2126572"/>
            <a:ext cx="79280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rial Nova Light" panose="020B0304020202020204" pitchFamily="34" charset="0"/>
              </a:rPr>
              <a:t>MBSE = la </a:t>
            </a:r>
            <a:r>
              <a:rPr lang="en-GB" sz="2000" dirty="0" err="1">
                <a:latin typeface="Arial Nova Light" panose="020B0304020202020204" pitchFamily="34" charset="0"/>
              </a:rPr>
              <a:t>aplicación</a:t>
            </a:r>
            <a:r>
              <a:rPr lang="en-GB" sz="2000" dirty="0">
                <a:latin typeface="Arial Nova Light" panose="020B0304020202020204" pitchFamily="34" charset="0"/>
              </a:rPr>
              <a:t> </a:t>
            </a:r>
            <a:r>
              <a:rPr lang="en-GB" sz="2000" b="1" dirty="0" err="1">
                <a:latin typeface="Arial Nova Light" panose="020B0304020202020204" pitchFamily="34" charset="0"/>
              </a:rPr>
              <a:t>sistemática</a:t>
            </a:r>
            <a:r>
              <a:rPr lang="en-GB" sz="2000" b="1" dirty="0">
                <a:latin typeface="Arial Nova Light" panose="020B0304020202020204" pitchFamily="34" charset="0"/>
              </a:rPr>
              <a:t> y </a:t>
            </a:r>
            <a:r>
              <a:rPr lang="en-GB" sz="2000" b="1" dirty="0" err="1">
                <a:latin typeface="Arial Nova Light" panose="020B0304020202020204" pitchFamily="34" charset="0"/>
              </a:rPr>
              <a:t>formalizada</a:t>
            </a:r>
            <a:r>
              <a:rPr lang="en-GB" sz="2000" b="1" dirty="0">
                <a:latin typeface="Arial Nova Light" panose="020B0304020202020204" pitchFamily="34" charset="0"/>
              </a:rPr>
              <a:t> </a:t>
            </a:r>
            <a:r>
              <a:rPr lang="en-GB" sz="2000" dirty="0">
                <a:latin typeface="Arial Nova Light" panose="020B0304020202020204" pitchFamily="34" charset="0"/>
              </a:rPr>
              <a:t>del </a:t>
            </a:r>
            <a:r>
              <a:rPr lang="en-GB" sz="2000" dirty="0" err="1">
                <a:latin typeface="Arial Nova Light" panose="020B0304020202020204" pitchFamily="34" charset="0"/>
              </a:rPr>
              <a:t>modelado</a:t>
            </a:r>
            <a:r>
              <a:rPr lang="en-GB" sz="2000" dirty="0">
                <a:latin typeface="Arial Nova Light" panose="020B0304020202020204" pitchFamily="34" charset="0"/>
              </a:rPr>
              <a:t> para </a:t>
            </a:r>
            <a:r>
              <a:rPr lang="en-GB" sz="2000" dirty="0" err="1">
                <a:latin typeface="Arial Nova Light" panose="020B0304020202020204" pitchFamily="34" charset="0"/>
              </a:rPr>
              <a:t>apoyar</a:t>
            </a:r>
            <a:r>
              <a:rPr lang="en-GB" sz="2000" dirty="0">
                <a:latin typeface="Arial Nova Light" panose="020B0304020202020204" pitchFamily="34" charset="0"/>
              </a:rPr>
              <a:t> las </a:t>
            </a:r>
            <a:r>
              <a:rPr lang="en-GB" sz="2000" dirty="0" err="1">
                <a:latin typeface="Arial Nova Light" panose="020B0304020202020204" pitchFamily="34" charset="0"/>
              </a:rPr>
              <a:t>actividades</a:t>
            </a:r>
            <a:r>
              <a:rPr lang="en-GB" sz="2000" dirty="0">
                <a:latin typeface="Arial Nova Light" panose="020B0304020202020204" pitchFamily="34" charset="0"/>
              </a:rPr>
              <a:t> de </a:t>
            </a:r>
            <a:r>
              <a:rPr lang="en-GB" sz="2000" b="1" dirty="0" err="1">
                <a:latin typeface="Arial Nova Light" panose="020B0304020202020204" pitchFamily="34" charset="0"/>
              </a:rPr>
              <a:t>requisitado</a:t>
            </a:r>
            <a:r>
              <a:rPr lang="en-GB" sz="2000" b="1" dirty="0">
                <a:latin typeface="Arial Nova Light" panose="020B0304020202020204" pitchFamily="34" charset="0"/>
              </a:rPr>
              <a:t>, </a:t>
            </a:r>
            <a:r>
              <a:rPr lang="en-GB" sz="2000" b="1" dirty="0" err="1">
                <a:latin typeface="Arial Nova Light" panose="020B0304020202020204" pitchFamily="34" charset="0"/>
              </a:rPr>
              <a:t>diseño</a:t>
            </a:r>
            <a:r>
              <a:rPr lang="en-GB" sz="2000" b="1" dirty="0">
                <a:latin typeface="Arial Nova Light" panose="020B0304020202020204" pitchFamily="34" charset="0"/>
              </a:rPr>
              <a:t>, </a:t>
            </a:r>
            <a:r>
              <a:rPr lang="en-GB" sz="2000" b="1" dirty="0" err="1">
                <a:latin typeface="Arial Nova Light" panose="020B0304020202020204" pitchFamily="34" charset="0"/>
              </a:rPr>
              <a:t>análisis</a:t>
            </a:r>
            <a:r>
              <a:rPr lang="en-GB" sz="2000" b="1" dirty="0">
                <a:latin typeface="Arial Nova Light" panose="020B0304020202020204" pitchFamily="34" charset="0"/>
              </a:rPr>
              <a:t>, </a:t>
            </a:r>
            <a:r>
              <a:rPr lang="en-GB" sz="2000" b="1" dirty="0" err="1">
                <a:latin typeface="Arial Nova Light" panose="020B0304020202020204" pitchFamily="34" charset="0"/>
              </a:rPr>
              <a:t>verificación</a:t>
            </a:r>
            <a:r>
              <a:rPr lang="en-GB" sz="2000" b="1" dirty="0">
                <a:latin typeface="Arial Nova Light" panose="020B0304020202020204" pitchFamily="34" charset="0"/>
              </a:rPr>
              <a:t> y </a:t>
            </a:r>
            <a:r>
              <a:rPr lang="en-GB" sz="2000" b="1" dirty="0" err="1">
                <a:latin typeface="Arial Nova Light" panose="020B0304020202020204" pitchFamily="34" charset="0"/>
              </a:rPr>
              <a:t>validación</a:t>
            </a:r>
            <a:r>
              <a:rPr lang="en-GB" sz="2000" b="1" dirty="0">
                <a:latin typeface="Arial Nova Light" panose="020B0304020202020204" pitchFamily="34" charset="0"/>
              </a:rPr>
              <a:t> 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56781FE-2504-4F3B-949C-1B54D6C5F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39" y="3600231"/>
            <a:ext cx="8257847" cy="27857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80186DE-9944-4DDE-8765-2F0EB0807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902" y="3580617"/>
            <a:ext cx="1619250" cy="1057275"/>
          </a:xfrm>
          <a:prstGeom prst="rect">
            <a:avLst/>
          </a:prstGeom>
          <a:ln>
            <a:solidFill>
              <a:srgbClr val="C90026"/>
            </a:solidFill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C19EBF2-3660-4386-B82F-192B75391514}"/>
              </a:ext>
            </a:extLst>
          </p:cNvPr>
          <p:cNvCxnSpPr>
            <a:endCxn id="11" idx="1"/>
          </p:cNvCxnSpPr>
          <p:nvPr/>
        </p:nvCxnSpPr>
        <p:spPr>
          <a:xfrm flipV="1">
            <a:off x="2500009" y="4109255"/>
            <a:ext cx="814893" cy="65729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A22F8C5-133F-46A9-9447-386661918F47}"/>
              </a:ext>
            </a:extLst>
          </p:cNvPr>
          <p:cNvCxnSpPr>
            <a:cxnSpLocks/>
          </p:cNvCxnSpPr>
          <p:nvPr/>
        </p:nvCxnSpPr>
        <p:spPr>
          <a:xfrm flipV="1">
            <a:off x="3044757" y="4637893"/>
            <a:ext cx="505839" cy="46059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A98233EC-35DB-4380-BA67-62D9BA6B5660}"/>
              </a:ext>
            </a:extLst>
          </p:cNvPr>
          <p:cNvCxnSpPr>
            <a:cxnSpLocks/>
          </p:cNvCxnSpPr>
          <p:nvPr/>
        </p:nvCxnSpPr>
        <p:spPr>
          <a:xfrm flipV="1">
            <a:off x="3585047" y="4637893"/>
            <a:ext cx="404407" cy="81932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B1E8674C-B177-433E-AB16-916BE8CE50BF}"/>
              </a:ext>
            </a:extLst>
          </p:cNvPr>
          <p:cNvCxnSpPr>
            <a:cxnSpLocks/>
          </p:cNvCxnSpPr>
          <p:nvPr/>
        </p:nvCxnSpPr>
        <p:spPr>
          <a:xfrm flipH="1" flipV="1">
            <a:off x="4357991" y="4657506"/>
            <a:ext cx="576161" cy="81026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23005B28-A1FC-421A-AE71-564294748BE0}"/>
              </a:ext>
            </a:extLst>
          </p:cNvPr>
          <p:cNvCxnSpPr>
            <a:cxnSpLocks/>
          </p:cNvCxnSpPr>
          <p:nvPr/>
        </p:nvCxnSpPr>
        <p:spPr>
          <a:xfrm flipH="1" flipV="1">
            <a:off x="4854103" y="4657506"/>
            <a:ext cx="836578" cy="33559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13AF7F2F-9A40-4F68-92AC-E70E5BC9F567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4934152" y="4109255"/>
            <a:ext cx="1096997" cy="52742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A78D40B7-382A-42E9-AFE7-E8414BAAF281}"/>
              </a:ext>
            </a:extLst>
          </p:cNvPr>
          <p:cNvCxnSpPr>
            <a:cxnSpLocks/>
          </p:cNvCxnSpPr>
          <p:nvPr/>
        </p:nvCxnSpPr>
        <p:spPr>
          <a:xfrm flipH="1" flipV="1">
            <a:off x="4934152" y="3939703"/>
            <a:ext cx="1816844" cy="25583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3D63C67-3BD6-4E11-88E3-414B21AED79D}"/>
              </a:ext>
            </a:extLst>
          </p:cNvPr>
          <p:cNvSpPr txBox="1"/>
          <p:nvPr/>
        </p:nvSpPr>
        <p:spPr>
          <a:xfrm>
            <a:off x="3738601" y="3222173"/>
            <a:ext cx="1264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latin typeface="Arial Nova Light" panose="020B0304020202020204" pitchFamily="34" charset="0"/>
              </a:rPr>
              <a:t>modelo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6077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A3AD"/>
                </a:solidFill>
                <a:effectLst/>
                <a:uLnTx/>
                <a:uFillTx/>
                <a:latin typeface="Arial Black" charset="0"/>
              </a:rPr>
              <a:t>Ingeniería de sistemas basada en modelos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29"/>
            <a:ext cx="8299939" cy="53585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Las ventajas del MBSE:</a:t>
            </a:r>
          </a:p>
          <a:p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Mejora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la </a:t>
            </a: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comunicación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equipos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multidisciplinares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.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Muchas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personas, un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modelo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Permite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a las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empresas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diseñar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y </a:t>
            </a: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simular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los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productos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antes de </a:t>
            </a: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fabricarlos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o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tener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prototipos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MBSE </a:t>
            </a: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posibilita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analizar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y </a:t>
            </a: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anticipar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decisiones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que antes se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basaban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en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prototipos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Facilita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la gestion de </a:t>
            </a: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sistemas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complejos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Los </a:t>
            </a: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documentos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se </a:t>
            </a: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crean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automáticamente</a:t>
            </a:r>
            <a:r>
              <a:rPr lang="en-GB" b="1" dirty="0">
                <a:solidFill>
                  <a:schemeClr val="tx1"/>
                </a:solidFill>
                <a:latin typeface="Arial Nova Light" panose="020B0304020202020204" pitchFamily="34" charset="0"/>
              </a:rPr>
              <a:t> del </a:t>
            </a:r>
            <a:r>
              <a:rPr lang="en-GB" b="1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modelo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,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facilitando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su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mantenimiento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y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reduciendo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coste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 y </a:t>
            </a:r>
            <a:r>
              <a:rPr lang="en-GB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esfuerzo</a:t>
            </a:r>
            <a:r>
              <a:rPr lang="en-GB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7734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Herramientas</a:t>
            </a:r>
            <a:r>
              <a:rPr lang="en-US" dirty="0"/>
              <a:t> para la </a:t>
            </a:r>
            <a:r>
              <a:rPr lang="en-US" dirty="0" err="1"/>
              <a:t>ingeniería</a:t>
            </a:r>
            <a:r>
              <a:rPr lang="en-US" dirty="0"/>
              <a:t> </a:t>
            </a:r>
            <a:r>
              <a:rPr lang="en-US" dirty="0" err="1"/>
              <a:t>basada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modelos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6041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Herramientas para MBSE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Con el uso extensivo de los modelos han aparecido nuevas herramientas.</a:t>
            </a:r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endParaRPr lang="en-US" i="0" dirty="0">
              <a:solidFill>
                <a:srgbClr val="454545"/>
              </a:solidFill>
              <a:effectLst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5D51A599-CC29-445D-8B8A-EB9C31C7B5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2171136"/>
              </p:ext>
            </p:extLst>
          </p:nvPr>
        </p:nvGraphicFramePr>
        <p:xfrm>
          <a:off x="609601" y="2076450"/>
          <a:ext cx="7753350" cy="4200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0171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 err="1"/>
              <a:t>Introducción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65054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</a:t>
            </a:r>
            <a:r>
              <a:rPr lang="es-ES" dirty="0"/>
              <a:t>-</a:t>
            </a:r>
            <a:r>
              <a:rPr lang="es-ES" dirty="0" err="1"/>
              <a:t>in-the-Loop</a:t>
            </a:r>
            <a:r>
              <a:rPr lang="es-ES" dirty="0"/>
              <a:t> (MIL)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439662"/>
          </a:xfrm>
        </p:spPr>
        <p:txBody>
          <a:bodyPr>
            <a:normAutofit/>
          </a:bodyPr>
          <a:lstStyle/>
          <a:p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Se simulan todos los elementos en el PC.</a:t>
            </a:r>
          </a:p>
          <a:p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Todos los elementos se representan mediante modelos (ecuaciones/diagramas de bloques).</a:t>
            </a:r>
          </a:p>
          <a:p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Simulación clásica.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Uso: 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Comprobar arquitectura.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Comprobar que las funciones se ejecutan correctamente.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Comprobar el diseño detallado de los componentes.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FC98D67-CBD3-4F62-834E-6DEE0073A6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373" y="2933700"/>
            <a:ext cx="6583253" cy="2009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542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Software-in-the-</a:t>
            </a:r>
            <a:r>
              <a:rPr lang="es-ES" dirty="0" err="1"/>
              <a:t>Loop</a:t>
            </a:r>
            <a:r>
              <a:rPr lang="es-ES" dirty="0"/>
              <a:t> (SIL)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Todos los elementos se simular en un PC.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La parte de control se codifica y se integra en la simulación.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1366C28-2013-447B-A6E1-B6BE5B3E1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24" y="4664927"/>
            <a:ext cx="6370154" cy="16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BD8D9C4-DA84-4DB2-B047-B0D85C447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24" y="2377745"/>
            <a:ext cx="6370154" cy="16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61A24EB-19D8-4945-8C44-1A94CBD9D3D3}"/>
              </a:ext>
            </a:extLst>
          </p:cNvPr>
          <p:cNvCxnSpPr/>
          <p:nvPr/>
        </p:nvCxnSpPr>
        <p:spPr>
          <a:xfrm>
            <a:off x="3476625" y="3562350"/>
            <a:ext cx="0" cy="1352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FE210A6-9311-4656-A2E7-DF34583EBECC}"/>
              </a:ext>
            </a:extLst>
          </p:cNvPr>
          <p:cNvSpPr txBox="1"/>
          <p:nvPr/>
        </p:nvSpPr>
        <p:spPr>
          <a:xfrm>
            <a:off x="1638302" y="4137188"/>
            <a:ext cx="1838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Embedded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code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6673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Software-in-the-</a:t>
            </a:r>
            <a:r>
              <a:rPr lang="es-ES" dirty="0" err="1"/>
              <a:t>Loop</a:t>
            </a:r>
            <a:r>
              <a:rPr lang="es-ES" dirty="0"/>
              <a:t> (SIL)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Todos los elementos se simular en un PC.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La parte de control se codifica y se integra en la simulación.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Uso: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Comprobar programación.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Comprobar la funcionalidad.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1366C28-2013-447B-A6E1-B6BE5B3E1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199" y="2595600"/>
            <a:ext cx="6370154" cy="166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837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Processor</a:t>
            </a:r>
            <a:r>
              <a:rPr lang="es-ES" dirty="0"/>
              <a:t>-</a:t>
            </a:r>
            <a:r>
              <a:rPr lang="es-ES" dirty="0" err="1"/>
              <a:t>in-the-Loop</a:t>
            </a:r>
            <a:r>
              <a:rPr lang="es-ES" dirty="0"/>
              <a:t> (PIL)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El controlador es el hardware real de la aplicación.</a:t>
            </a:r>
            <a:endParaRPr lang="es-E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La tarjeta de control real se prueba contra una planta simulada (en tiempo real).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1366C28-2013-447B-A6E1-B6BE5B3E1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24" y="2378542"/>
            <a:ext cx="6370154" cy="16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61A24EB-19D8-4945-8C44-1A94CBD9D3D3}"/>
              </a:ext>
            </a:extLst>
          </p:cNvPr>
          <p:cNvCxnSpPr>
            <a:cxnSpLocks/>
          </p:cNvCxnSpPr>
          <p:nvPr/>
        </p:nvCxnSpPr>
        <p:spPr>
          <a:xfrm>
            <a:off x="2990850" y="4045342"/>
            <a:ext cx="0" cy="5069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47EC02F7-199F-4F9C-980D-9B51E520F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934" y="4552296"/>
            <a:ext cx="5834143" cy="166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1309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Processor</a:t>
            </a:r>
            <a:r>
              <a:rPr lang="es-ES" dirty="0"/>
              <a:t>-</a:t>
            </a:r>
            <a:r>
              <a:rPr lang="es-ES" dirty="0" err="1"/>
              <a:t>in-the-Loop</a:t>
            </a:r>
            <a:r>
              <a:rPr lang="es-ES" dirty="0"/>
              <a:t> (PIL)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El controlador es el hardware real de la aplicación.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El controlador se prueba contra una planta simulada (tiempo no real)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Uso: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Probar ejecución del código.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Probar interfaces y entradas-salidas.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Probar integración hardware y software.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7EC02F7-199F-4F9C-980D-9B51E520F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928" y="2595600"/>
            <a:ext cx="5834143" cy="166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012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Hardware-in-the-</a:t>
            </a:r>
            <a:r>
              <a:rPr lang="es-ES" dirty="0" err="1"/>
              <a:t>Loop</a:t>
            </a:r>
            <a:r>
              <a:rPr lang="es-ES" dirty="0"/>
              <a:t> (CHIL)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El controlador es el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hardaware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real.</a:t>
            </a:r>
          </a:p>
          <a:p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El controlador se prueba contra una planta simulada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s-E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El controlador funciona como en una aplicación real.</a:t>
            </a: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F5D4301-9A20-443C-9BE8-642F566C2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924" y="4525422"/>
            <a:ext cx="6345026" cy="18162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8339D9-9DB3-48AF-890A-DF8B252F8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24" y="2438104"/>
            <a:ext cx="6370154" cy="16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DB988D64-1A99-4D19-AF44-B9D36DAD2921}"/>
              </a:ext>
            </a:extLst>
          </p:cNvPr>
          <p:cNvCxnSpPr>
            <a:cxnSpLocks/>
          </p:cNvCxnSpPr>
          <p:nvPr/>
        </p:nvCxnSpPr>
        <p:spPr>
          <a:xfrm>
            <a:off x="2990850" y="4104904"/>
            <a:ext cx="0" cy="447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A97B5C91-19F1-4444-995A-CFD28FA8E604}"/>
              </a:ext>
            </a:extLst>
          </p:cNvPr>
          <p:cNvCxnSpPr>
            <a:cxnSpLocks/>
          </p:cNvCxnSpPr>
          <p:nvPr/>
        </p:nvCxnSpPr>
        <p:spPr>
          <a:xfrm>
            <a:off x="6057900" y="4104904"/>
            <a:ext cx="0" cy="447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212D8CD-365F-4DC7-92F1-4961BC8428CF}"/>
              </a:ext>
            </a:extLst>
          </p:cNvPr>
          <p:cNvSpPr txBox="1"/>
          <p:nvPr/>
        </p:nvSpPr>
        <p:spPr>
          <a:xfrm>
            <a:off x="3038077" y="410301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real time </a:t>
            </a:r>
            <a:endParaRPr lang="en-GB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D9AD2E3-5D65-478A-8777-16893C2FF4AC}"/>
              </a:ext>
            </a:extLst>
          </p:cNvPr>
          <p:cNvSpPr txBox="1"/>
          <p:nvPr/>
        </p:nvSpPr>
        <p:spPr>
          <a:xfrm>
            <a:off x="6057900" y="411388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real time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5199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Hardware-in-the-</a:t>
            </a:r>
            <a:r>
              <a:rPr lang="es-ES" dirty="0" err="1"/>
              <a:t>Loop</a:t>
            </a:r>
            <a:r>
              <a:rPr lang="es-ES" dirty="0"/>
              <a:t> (CHIL)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Uso: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Probar ejecución del código.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Probar interfaces y entradas-salidas.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Probar integración hardware y software.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3076" name="Picture 4" descr="Automotive Hardware-in-the-Loop (HIL) Test - National Instruments - NI">
            <a:extLst>
              <a:ext uri="{FF2B5EF4-FFF2-40B4-BE49-F238E27FC236}">
                <a16:creationId xmlns:a16="http://schemas.microsoft.com/office/drawing/2014/main" id="{DCC4687F-493B-4E22-8F64-5002116E7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886" y="3476269"/>
            <a:ext cx="2238346" cy="126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mbedded Use &amp; Fleet Testing | Speedgoat">
            <a:extLst>
              <a:ext uri="{FF2B5EF4-FFF2-40B4-BE49-F238E27FC236}">
                <a16:creationId xmlns:a16="http://schemas.microsoft.com/office/drawing/2014/main" id="{2358B8C7-AD13-46E9-BA93-C1F497091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413" y="2958246"/>
            <a:ext cx="1443646" cy="94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EXAS INSTRUMENTS LAUNCHXL2-RM57L">
            <a:extLst>
              <a:ext uri="{FF2B5EF4-FFF2-40B4-BE49-F238E27FC236}">
                <a16:creationId xmlns:a16="http://schemas.microsoft.com/office/drawing/2014/main" id="{8B5C2952-FD5B-42BB-B2B0-81BB1D50E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057" y="5209008"/>
            <a:ext cx="1724238" cy="117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B7E54FA-691B-4B00-8BA4-06376A02B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87" y="2564879"/>
            <a:ext cx="5511386" cy="40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50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Power</a:t>
            </a:r>
            <a:r>
              <a:rPr lang="es-ES" dirty="0"/>
              <a:t> Hardware-in-</a:t>
            </a:r>
            <a:r>
              <a:rPr lang="es-ES" dirty="0" err="1"/>
              <a:t>the</a:t>
            </a:r>
            <a:r>
              <a:rPr lang="es-ES" dirty="0"/>
              <a:t>-</a:t>
            </a:r>
            <a:r>
              <a:rPr lang="es-ES" dirty="0" err="1"/>
              <a:t>Loop</a:t>
            </a:r>
            <a:r>
              <a:rPr lang="es-ES" dirty="0"/>
              <a:t> (PHIL)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Uso: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Probar ejecución en tiempo real del código.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Probar interfaces y entradas/salidas.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Probar control e integración del software y hardware de POTENCIA.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4AAB6B4-C164-BB6D-AD6C-5BC64712E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38" y="2557090"/>
            <a:ext cx="8491277" cy="40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07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Rapid Control </a:t>
            </a:r>
            <a:r>
              <a:rPr lang="es-ES" dirty="0" err="1"/>
              <a:t>Prototyping</a:t>
            </a:r>
            <a:r>
              <a:rPr lang="es-ES" dirty="0"/>
              <a:t> (RCP)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El controlador se reemplaza por un prototipo.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El sistema real está disponible y RCP se utiliza mientras el HW de control se desarrolla para probar el SW.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Se considera rápido por la flexibilidad de la plataforma de control, que normalmente utiliza MATLAB &amp; Simulink o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Labview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 (no código).</a:t>
            </a: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endParaRPr lang="es-E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F67F11D-B230-4191-A24A-4F70628FFFE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68" y="3628390"/>
            <a:ext cx="6911357" cy="2211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7654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MBSE y herramientas de simulación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520192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Se pueden integrar diversas herramientas en MBSE.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6EC92ED-C81B-4349-85F2-E1F0F718D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28" y="1829460"/>
            <a:ext cx="8391525" cy="293582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63BAF44-CAB5-4888-BE2B-2DDA3DB8E124}"/>
              </a:ext>
            </a:extLst>
          </p:cNvPr>
          <p:cNvSpPr txBox="1"/>
          <p:nvPr/>
        </p:nvSpPr>
        <p:spPr>
          <a:xfrm>
            <a:off x="5629275" y="4345472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MIL: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Model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in-the-Loop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SIL: Software-in-the-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Loop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GB" dirty="0"/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HIL: Hardware-in-the-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Loop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  <a:endParaRPr lang="en-GB" dirty="0"/>
          </a:p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RCP: Rapid control </a:t>
            </a:r>
            <a:r>
              <a:rPr lang="es-ES" dirty="0" err="1">
                <a:solidFill>
                  <a:schemeClr val="tx1"/>
                </a:solidFill>
                <a:latin typeface="Arial Nova Light" panose="020B0304020202020204" pitchFamily="34" charset="0"/>
              </a:rPr>
              <a:t>prototyping</a:t>
            </a:r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latin typeface="Arial Nova Light" panose="020B0304020202020204" pitchFamily="34" charset="0"/>
              </a:rPr>
              <a:t>LAB: </a:t>
            </a:r>
            <a:r>
              <a:rPr lang="es-ES" dirty="0" err="1">
                <a:latin typeface="Arial Nova Light" panose="020B0304020202020204" pitchFamily="34" charset="0"/>
              </a:rPr>
              <a:t>Laboratory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tests</a:t>
            </a:r>
            <a:r>
              <a:rPr lang="es-ES" dirty="0">
                <a:latin typeface="Arial Nova Light" panose="020B0304020202020204" pitchFamily="34" charset="0"/>
              </a:rPr>
              <a:t>.</a:t>
            </a:r>
          </a:p>
          <a:p>
            <a:r>
              <a:rPr lang="es-ES" dirty="0">
                <a:latin typeface="Arial Nova Light" panose="020B0304020202020204" pitchFamily="34" charset="0"/>
              </a:rPr>
              <a:t>SYS: </a:t>
            </a:r>
            <a:r>
              <a:rPr lang="es-ES" dirty="0" err="1">
                <a:latin typeface="Arial Nova Light" panose="020B0304020202020204" pitchFamily="34" charset="0"/>
              </a:rPr>
              <a:t>System</a:t>
            </a:r>
            <a:r>
              <a:rPr lang="es-ES" dirty="0">
                <a:latin typeface="Arial Nova Light" panose="020B0304020202020204" pitchFamily="34" charset="0"/>
              </a:rPr>
              <a:t> test/</a:t>
            </a:r>
            <a:r>
              <a:rPr lang="es-ES" dirty="0" err="1">
                <a:latin typeface="Arial Nova Light" panose="020B0304020202020204" pitchFamily="34" charset="0"/>
              </a:rPr>
              <a:t>Product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tests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1074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En centros de investigación y universidades nos centramos en el desarrollo de tecnología.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4729EDCE-C88A-4FEA-B2F7-F098CA509992}"/>
              </a:ext>
            </a:extLst>
          </p:cNvPr>
          <p:cNvGrpSpPr/>
          <p:nvPr/>
        </p:nvGrpSpPr>
        <p:grpSpPr>
          <a:xfrm>
            <a:off x="1424545" y="2021155"/>
            <a:ext cx="2374454" cy="1809000"/>
            <a:chOff x="764931" y="2223375"/>
            <a:chExt cx="2374454" cy="1809000"/>
          </a:xfrm>
        </p:grpSpPr>
        <p:pic>
          <p:nvPicPr>
            <p:cNvPr id="10" name="Gráfico 9" descr="Bombilla y equipo con relleno sólido">
              <a:extLst>
                <a:ext uri="{FF2B5EF4-FFF2-40B4-BE49-F238E27FC236}">
                  <a16:creationId xmlns:a16="http://schemas.microsoft.com/office/drawing/2014/main" id="{618F3F9D-34CD-4E12-BF2B-A2E658E2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37492" y="2629431"/>
              <a:ext cx="914400" cy="914400"/>
            </a:xfrm>
            <a:prstGeom prst="rect">
              <a:avLst/>
            </a:prstGeom>
          </p:spPr>
        </p:pic>
        <p:pic>
          <p:nvPicPr>
            <p:cNvPr id="12" name="Gráfico 11" descr="Cabeza con engranajes con relleno sólido">
              <a:extLst>
                <a:ext uri="{FF2B5EF4-FFF2-40B4-BE49-F238E27FC236}">
                  <a16:creationId xmlns:a16="http://schemas.microsoft.com/office/drawing/2014/main" id="{D66633F1-CCAC-43AF-9104-704485DC1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57931" y="2629431"/>
              <a:ext cx="914400" cy="914400"/>
            </a:xfrm>
            <a:prstGeom prst="rect">
              <a:avLst/>
            </a:prstGeom>
          </p:spPr>
        </p:pic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E0D910D1-30D1-405E-86D1-5D0CFC10F6F0}"/>
                </a:ext>
              </a:extLst>
            </p:cNvPr>
            <p:cNvSpPr/>
            <p:nvPr/>
          </p:nvSpPr>
          <p:spPr>
            <a:xfrm>
              <a:off x="764931" y="2250696"/>
              <a:ext cx="2374454" cy="1781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212E3D9C-16CB-4ADA-915C-F9FE132A01C5}"/>
                </a:ext>
              </a:extLst>
            </p:cNvPr>
            <p:cNvSpPr txBox="1"/>
            <p:nvPr/>
          </p:nvSpPr>
          <p:spPr>
            <a:xfrm>
              <a:off x="1279280" y="2223375"/>
              <a:ext cx="1345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latin typeface="Arial Nova Light" panose="020B0304020202020204" pitchFamily="34" charset="0"/>
                </a:rPr>
                <a:t>Universidad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DCFE6479-0D55-475F-B7CC-23C501328911}"/>
                </a:ext>
              </a:extLst>
            </p:cNvPr>
            <p:cNvSpPr txBox="1"/>
            <p:nvPr/>
          </p:nvSpPr>
          <p:spPr>
            <a:xfrm>
              <a:off x="1039790" y="3648854"/>
              <a:ext cx="1796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latin typeface="Arial Nova Light" panose="020B0304020202020204" pitchFamily="34" charset="0"/>
                </a:rPr>
                <a:t>Conocimiento</a:t>
              </a:r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08B2EBA3-009D-46D7-AD4F-C1B9213CD2C3}"/>
              </a:ext>
            </a:extLst>
          </p:cNvPr>
          <p:cNvGrpSpPr/>
          <p:nvPr/>
        </p:nvGrpSpPr>
        <p:grpSpPr>
          <a:xfrm>
            <a:off x="5000891" y="2021155"/>
            <a:ext cx="2374454" cy="1809000"/>
            <a:chOff x="4093349" y="3429000"/>
            <a:chExt cx="2374454" cy="1809000"/>
          </a:xfrm>
        </p:grpSpPr>
        <p:pic>
          <p:nvPicPr>
            <p:cNvPr id="7" name="Gráfico 6" descr="Preguntas con relleno sólido">
              <a:extLst>
                <a:ext uri="{FF2B5EF4-FFF2-40B4-BE49-F238E27FC236}">
                  <a16:creationId xmlns:a16="http://schemas.microsoft.com/office/drawing/2014/main" id="{21D20C22-E27B-4C89-9C15-D1EDCB631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19295" y="3776081"/>
              <a:ext cx="1248508" cy="1248508"/>
            </a:xfrm>
            <a:prstGeom prst="rect">
              <a:avLst/>
            </a:prstGeom>
          </p:spPr>
        </p:pic>
        <p:pic>
          <p:nvPicPr>
            <p:cNvPr id="14" name="Gráfico 13" descr="Fábrica con relleno sólido">
              <a:extLst>
                <a:ext uri="{FF2B5EF4-FFF2-40B4-BE49-F238E27FC236}">
                  <a16:creationId xmlns:a16="http://schemas.microsoft.com/office/drawing/2014/main" id="{F9B93162-3EDD-4D04-9B4D-5522058E5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45067" y="3943135"/>
              <a:ext cx="914400" cy="914400"/>
            </a:xfrm>
            <a:prstGeom prst="rect">
              <a:avLst/>
            </a:prstGeom>
          </p:spPr>
        </p:pic>
        <p:pic>
          <p:nvPicPr>
            <p:cNvPr id="18" name="Gráfico 17" descr="Trueno con relleno sólido">
              <a:extLst>
                <a:ext uri="{FF2B5EF4-FFF2-40B4-BE49-F238E27FC236}">
                  <a16:creationId xmlns:a16="http://schemas.microsoft.com/office/drawing/2014/main" id="{BD68F203-DAFA-4628-A1EF-687C31F55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594035" y="3789496"/>
              <a:ext cx="625260" cy="625260"/>
            </a:xfrm>
            <a:prstGeom prst="rect">
              <a:avLst/>
            </a:prstGeom>
          </p:spPr>
        </p:pic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B74218E7-92DE-44B7-9E6B-849CDAA4CEA8}"/>
                </a:ext>
              </a:extLst>
            </p:cNvPr>
            <p:cNvSpPr/>
            <p:nvPr/>
          </p:nvSpPr>
          <p:spPr>
            <a:xfrm>
              <a:off x="4093349" y="3456321"/>
              <a:ext cx="2374454" cy="17816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50F4594C-C612-4C1B-913B-A93181E70781}"/>
                </a:ext>
              </a:extLst>
            </p:cNvPr>
            <p:cNvSpPr txBox="1"/>
            <p:nvPr/>
          </p:nvSpPr>
          <p:spPr>
            <a:xfrm>
              <a:off x="4607698" y="3429000"/>
              <a:ext cx="1345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latin typeface="Arial Nova Light" panose="020B0304020202020204" pitchFamily="34" charset="0"/>
                </a:rPr>
                <a:t>Empresa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650689F7-06B4-4EA3-9F4D-5D9B1F0C0940}"/>
                </a:ext>
              </a:extLst>
            </p:cNvPr>
            <p:cNvSpPr txBox="1"/>
            <p:nvPr/>
          </p:nvSpPr>
          <p:spPr>
            <a:xfrm>
              <a:off x="4274397" y="4854479"/>
              <a:ext cx="2011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latin typeface="Arial Nova Light" panose="020B0304020202020204" pitchFamily="34" charset="0"/>
                </a:rPr>
                <a:t>Necesidad/reto</a:t>
              </a:r>
            </a:p>
          </p:txBody>
        </p:sp>
      </p:grp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3749AB3C-5648-483D-AD20-85174AB0DA16}"/>
              </a:ext>
            </a:extLst>
          </p:cNvPr>
          <p:cNvCxnSpPr>
            <a:cxnSpLocks/>
          </p:cNvCxnSpPr>
          <p:nvPr/>
        </p:nvCxnSpPr>
        <p:spPr>
          <a:xfrm flipH="1" flipV="1">
            <a:off x="1424545" y="3974958"/>
            <a:ext cx="5950800" cy="20521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C78AA09C-29E4-4178-99DD-11C56833DE90}"/>
              </a:ext>
            </a:extLst>
          </p:cNvPr>
          <p:cNvSpPr txBox="1"/>
          <p:nvPr/>
        </p:nvSpPr>
        <p:spPr>
          <a:xfrm>
            <a:off x="4154952" y="2607769"/>
            <a:ext cx="706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400" b="1" dirty="0">
                <a:latin typeface="Arial Nova Light" panose="020B0304020202020204" pitchFamily="34" charset="0"/>
              </a:rPr>
              <a:t>+</a:t>
            </a:r>
            <a:endParaRPr lang="es-ES" sz="4400" dirty="0"/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507C2E98-9C57-4467-B821-C50EBB4A4DD8}"/>
              </a:ext>
            </a:extLst>
          </p:cNvPr>
          <p:cNvCxnSpPr/>
          <p:nvPr/>
        </p:nvCxnSpPr>
        <p:spPr>
          <a:xfrm>
            <a:off x="4399945" y="3995479"/>
            <a:ext cx="0" cy="5413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ángulo 43">
            <a:extLst>
              <a:ext uri="{FF2B5EF4-FFF2-40B4-BE49-F238E27FC236}">
                <a16:creationId xmlns:a16="http://schemas.microsoft.com/office/drawing/2014/main" id="{30315470-5252-47AD-B472-1728A28A92F0}"/>
              </a:ext>
            </a:extLst>
          </p:cNvPr>
          <p:cNvSpPr/>
          <p:nvPr/>
        </p:nvSpPr>
        <p:spPr>
          <a:xfrm>
            <a:off x="3284117" y="4584676"/>
            <a:ext cx="2374454" cy="17816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B61FB555-152A-4082-A9B9-C519CD4108AC}"/>
              </a:ext>
            </a:extLst>
          </p:cNvPr>
          <p:cNvSpPr txBox="1"/>
          <p:nvPr/>
        </p:nvSpPr>
        <p:spPr>
          <a:xfrm>
            <a:off x="3495492" y="5141327"/>
            <a:ext cx="1951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Arial Nova Light" panose="020B0304020202020204" pitchFamily="34" charset="0"/>
              </a:rPr>
              <a:t>Nueva tecnología</a:t>
            </a:r>
          </a:p>
          <a:p>
            <a:pPr algn="ctr"/>
            <a:r>
              <a:rPr lang="es-ES" b="1" dirty="0">
                <a:latin typeface="Arial Nova Light" panose="020B0304020202020204" pitchFamily="34" charset="0"/>
              </a:rPr>
              <a:t>Nueva aplicación</a:t>
            </a:r>
          </a:p>
        </p:txBody>
      </p:sp>
    </p:spTree>
    <p:extLst>
      <p:ext uri="{BB962C8B-B14F-4D97-AF65-F5344CB8AC3E}">
        <p14:creationId xmlns:p14="http://schemas.microsoft.com/office/powerpoint/2010/main" val="18350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Ejemplos</a:t>
            </a:r>
            <a:r>
              <a:rPr lang="en-US" dirty="0"/>
              <a:t>: la </a:t>
            </a:r>
            <a:r>
              <a:rPr lang="en-US" dirty="0" err="1"/>
              <a:t>necesidad</a:t>
            </a:r>
            <a:r>
              <a:rPr lang="en-US" dirty="0"/>
              <a:t> de </a:t>
            </a:r>
            <a:r>
              <a:rPr lang="en-US" dirty="0" err="1"/>
              <a:t>ingenieros</a:t>
            </a:r>
            <a:r>
              <a:rPr lang="en-US" dirty="0"/>
              <a:t> de </a:t>
            </a:r>
            <a:r>
              <a:rPr lang="en-US" dirty="0" err="1"/>
              <a:t>sistema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64708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contenido 7">
            <a:extLst>
              <a:ext uri="{FF2B5EF4-FFF2-40B4-BE49-F238E27FC236}">
                <a16:creationId xmlns:a16="http://schemas.microsoft.com/office/drawing/2014/main" id="{1C867B3D-8C44-4916-8167-3F7CB69FF3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El tema parece aburrido, pero las empresas apuestan por ello.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Empresas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3A3F77C-ABAF-45B3-9D70-C176F81C3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22" b="55358"/>
          <a:stretch/>
        </p:blipFill>
        <p:spPr>
          <a:xfrm>
            <a:off x="2012327" y="2375451"/>
            <a:ext cx="4815858" cy="71741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B5BDAEB-22CA-4DDC-BB94-07BC43953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50" b="2318"/>
          <a:stretch/>
        </p:blipFill>
        <p:spPr>
          <a:xfrm>
            <a:off x="2012327" y="3130814"/>
            <a:ext cx="4815858" cy="138643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1A3B4D5-4954-400C-936A-CDDD21C63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56" y="3032699"/>
            <a:ext cx="8257847" cy="2785732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D3318FB7-C496-4DF8-A07C-FA11C1F88C64}"/>
              </a:ext>
            </a:extLst>
          </p:cNvPr>
          <p:cNvCxnSpPr/>
          <p:nvPr/>
        </p:nvCxnSpPr>
        <p:spPr>
          <a:xfrm flipH="1">
            <a:off x="2052638" y="3513931"/>
            <a:ext cx="1071562" cy="190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3ED3659A-B7DB-40F9-BD13-4FFF2F86832B}"/>
              </a:ext>
            </a:extLst>
          </p:cNvPr>
          <p:cNvCxnSpPr>
            <a:cxnSpLocks/>
          </p:cNvCxnSpPr>
          <p:nvPr/>
        </p:nvCxnSpPr>
        <p:spPr>
          <a:xfrm flipH="1">
            <a:off x="2414588" y="3513931"/>
            <a:ext cx="709612" cy="4247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E3F6E6B0-1F55-4764-932C-2C401804C076}"/>
              </a:ext>
            </a:extLst>
          </p:cNvPr>
          <p:cNvCxnSpPr>
            <a:cxnSpLocks/>
          </p:cNvCxnSpPr>
          <p:nvPr/>
        </p:nvCxnSpPr>
        <p:spPr>
          <a:xfrm flipH="1">
            <a:off x="2857500" y="3513931"/>
            <a:ext cx="266700" cy="911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E440CD25-E8D4-4345-8AFD-83B7CDB1CE3C}"/>
              </a:ext>
            </a:extLst>
          </p:cNvPr>
          <p:cNvCxnSpPr>
            <a:cxnSpLocks/>
          </p:cNvCxnSpPr>
          <p:nvPr/>
        </p:nvCxnSpPr>
        <p:spPr>
          <a:xfrm>
            <a:off x="5286375" y="3878526"/>
            <a:ext cx="885825" cy="2201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1F6A34C4-44DC-4D59-BC1A-D1E23D18FA31}"/>
              </a:ext>
            </a:extLst>
          </p:cNvPr>
          <p:cNvCxnSpPr>
            <a:cxnSpLocks/>
          </p:cNvCxnSpPr>
          <p:nvPr/>
        </p:nvCxnSpPr>
        <p:spPr>
          <a:xfrm>
            <a:off x="5286375" y="3878526"/>
            <a:ext cx="552450" cy="5470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BF686133-BA00-47F1-BD11-C4DC447D3D48}"/>
              </a:ext>
            </a:extLst>
          </p:cNvPr>
          <p:cNvCxnSpPr>
            <a:cxnSpLocks/>
          </p:cNvCxnSpPr>
          <p:nvPr/>
        </p:nvCxnSpPr>
        <p:spPr>
          <a:xfrm>
            <a:off x="3352180" y="3757406"/>
            <a:ext cx="248270" cy="1142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908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Companies</a:t>
            </a:r>
            <a:r>
              <a:rPr lang="es-ES" dirty="0"/>
              <a:t> </a:t>
            </a:r>
          </a:p>
        </p:txBody>
      </p:sp>
      <p:sp>
        <p:nvSpPr>
          <p:cNvPr id="15" name="Marcador de contenido 7">
            <a:extLst>
              <a:ext uri="{FF2B5EF4-FFF2-40B4-BE49-F238E27FC236}">
                <a16:creationId xmlns:a16="http://schemas.microsoft.com/office/drawing/2014/main" id="{1C867B3D-8C44-4916-8167-3F7CB69FF3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Arial Nova Light" panose="020B0304020202020204" pitchFamily="34" charset="0"/>
              </a:rPr>
              <a:t>El tema parece aburrido, pero las empresas apuestan por ello.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C151CC5C-6F70-4D36-8593-3C71FB869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11" b="13427"/>
          <a:stretch/>
        </p:blipFill>
        <p:spPr>
          <a:xfrm>
            <a:off x="427147" y="2220687"/>
            <a:ext cx="5724525" cy="93265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94EEAD4-00DC-4230-99DF-4FD4C480D4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08"/>
          <a:stretch/>
        </p:blipFill>
        <p:spPr>
          <a:xfrm>
            <a:off x="416914" y="3153345"/>
            <a:ext cx="5486400" cy="283142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1E06458-480B-4B1F-A79C-633D342B8C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08" r="12035" b="29557"/>
          <a:stretch/>
        </p:blipFill>
        <p:spPr>
          <a:xfrm>
            <a:off x="6309219" y="2724464"/>
            <a:ext cx="2417867" cy="269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301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4397155" cy="13620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Ingeniería</a:t>
            </a:r>
            <a:r>
              <a:rPr lang="en-US" dirty="0"/>
              <a:t> de </a:t>
            </a:r>
            <a:r>
              <a:rPr lang="en-US" dirty="0" err="1"/>
              <a:t>sistemas</a:t>
            </a:r>
            <a:r>
              <a:rPr lang="en-US" dirty="0"/>
              <a:t> y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MATLAB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48896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en V y MATLAB &amp; Simulink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6DF6263-B257-4968-AA3D-71BCE5CFA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2277391"/>
            <a:ext cx="8721970" cy="30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2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15783" y="4517554"/>
            <a:ext cx="3712873" cy="1758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Jon del Olmo Larrañaga</a:t>
            </a:r>
          </a:p>
          <a:p>
            <a:r>
              <a:rPr lang="es-ES" sz="1100" dirty="0">
                <a:hlinkClick r:id="rId2"/>
              </a:rPr>
              <a:t>jdelolmo@mondragon.edu</a:t>
            </a:r>
            <a:endParaRPr lang="es-ES" sz="1100" dirty="0"/>
          </a:p>
          <a:p>
            <a:endParaRPr lang="es-ES" sz="1100" dirty="0"/>
          </a:p>
          <a:p>
            <a:r>
              <a:rPr lang="es-ES" sz="1400" b="1" dirty="0" err="1"/>
              <a:t>Iosu</a:t>
            </a:r>
            <a:r>
              <a:rPr lang="es-ES" sz="1400" b="1" dirty="0"/>
              <a:t> Aizpuru Larrañaga</a:t>
            </a:r>
          </a:p>
          <a:p>
            <a:r>
              <a:rPr lang="es-ES" sz="1050" dirty="0">
                <a:hlinkClick r:id="rId2"/>
              </a:rPr>
              <a:t>iaizpuru@mondragon.edu</a:t>
            </a:r>
            <a:endParaRPr lang="es-ES" sz="1050" dirty="0"/>
          </a:p>
          <a:p>
            <a:endParaRPr lang="es-ES" sz="1100" dirty="0"/>
          </a:p>
          <a:p>
            <a:r>
              <a:rPr lang="es-ES" sz="1100" dirty="0" err="1"/>
              <a:t>Orona</a:t>
            </a:r>
            <a:r>
              <a:rPr lang="es-ES" sz="1100" dirty="0"/>
              <a:t> Ideo - </a:t>
            </a:r>
            <a:r>
              <a:rPr lang="es-ES" sz="1100" dirty="0" err="1"/>
              <a:t>Fundazioa</a:t>
            </a:r>
            <a:r>
              <a:rPr lang="es-ES" sz="1100" dirty="0"/>
              <a:t> </a:t>
            </a:r>
            <a:r>
              <a:rPr lang="es-ES" sz="1100" dirty="0" err="1"/>
              <a:t>eraikuntza</a:t>
            </a:r>
            <a:endParaRPr lang="es-ES" sz="1100" dirty="0"/>
          </a:p>
          <a:p>
            <a:r>
              <a:rPr lang="es-ES" sz="1100" dirty="0" err="1"/>
              <a:t>Jauregi</a:t>
            </a:r>
            <a:r>
              <a:rPr lang="es-ES" sz="1100" dirty="0"/>
              <a:t> Bailara, </a:t>
            </a:r>
            <a:r>
              <a:rPr lang="es-ES" sz="1100" dirty="0" err="1"/>
              <a:t>z.g</a:t>
            </a:r>
            <a:r>
              <a:rPr lang="es-ES" sz="1100" dirty="0"/>
              <a:t>.</a:t>
            </a:r>
          </a:p>
          <a:p>
            <a:r>
              <a:rPr lang="es-ES" sz="1100" dirty="0"/>
              <a:t>20120 Hernani (</a:t>
            </a:r>
            <a:r>
              <a:rPr lang="es-ES" sz="1100" dirty="0" err="1"/>
              <a:t>Gipuzkoa</a:t>
            </a:r>
            <a:r>
              <a:rPr lang="es-ES" sz="1100" dirty="0"/>
              <a:t>)</a:t>
            </a:r>
          </a:p>
          <a:p>
            <a:r>
              <a:rPr lang="es-ES" sz="1100" dirty="0"/>
              <a:t>Tel. : +(34) 943 739765</a:t>
            </a:r>
          </a:p>
          <a:p>
            <a:r>
              <a:rPr lang="es-ES" sz="1100" dirty="0"/>
              <a:t>www.mondragon.edu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97440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Pero las empresas venden productos.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30315470-5252-47AD-B472-1728A28A92F0}"/>
              </a:ext>
            </a:extLst>
          </p:cNvPr>
          <p:cNvSpPr/>
          <p:nvPr/>
        </p:nvSpPr>
        <p:spPr>
          <a:xfrm>
            <a:off x="1626860" y="3456580"/>
            <a:ext cx="2374454" cy="81768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Arial Nova Light" panose="020B0304020202020204" pitchFamily="34" charset="0"/>
              </a:rPr>
              <a:t>Nueva tecnología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85C43F6-E0D3-4F00-A142-2B83804765C1}"/>
              </a:ext>
            </a:extLst>
          </p:cNvPr>
          <p:cNvSpPr/>
          <p:nvPr/>
        </p:nvSpPr>
        <p:spPr>
          <a:xfrm>
            <a:off x="1213338" y="1705708"/>
            <a:ext cx="6717323" cy="449286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s-ES" sz="3600" b="1" dirty="0">
                <a:solidFill>
                  <a:schemeClr val="tx1"/>
                </a:solidFill>
                <a:latin typeface="Arial Nova Light" panose="020B0304020202020204" pitchFamily="34" charset="0"/>
              </a:rPr>
              <a:t>Producto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8431828A-5706-472D-B838-22F0F461625E}"/>
              </a:ext>
            </a:extLst>
          </p:cNvPr>
          <p:cNvSpPr/>
          <p:nvPr/>
        </p:nvSpPr>
        <p:spPr>
          <a:xfrm>
            <a:off x="1522431" y="1986070"/>
            <a:ext cx="1765892" cy="817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Requisitos de cliente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7BBBE962-B3DD-468D-B7F3-D80CE97A3116}"/>
              </a:ext>
            </a:extLst>
          </p:cNvPr>
          <p:cNvSpPr/>
          <p:nvPr/>
        </p:nvSpPr>
        <p:spPr>
          <a:xfrm>
            <a:off x="4726546" y="2600450"/>
            <a:ext cx="2374454" cy="817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Validación y verificación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4E4B8169-DE32-48C6-AD6E-1BBE0D46EF0D}"/>
              </a:ext>
            </a:extLst>
          </p:cNvPr>
          <p:cNvSpPr/>
          <p:nvPr/>
        </p:nvSpPr>
        <p:spPr>
          <a:xfrm>
            <a:off x="1749669" y="4927090"/>
            <a:ext cx="2374454" cy="817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Regulaciones y certificaciones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3409540-1FE0-4441-90B5-93E27A263E75}"/>
              </a:ext>
            </a:extLst>
          </p:cNvPr>
          <p:cNvSpPr/>
          <p:nvPr/>
        </p:nvSpPr>
        <p:spPr>
          <a:xfrm>
            <a:off x="4989445" y="1910554"/>
            <a:ext cx="2374454" cy="5532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Gestión del riesgo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56142F8A-E9F5-433B-8998-544335B4B289}"/>
              </a:ext>
            </a:extLst>
          </p:cNvPr>
          <p:cNvSpPr/>
          <p:nvPr/>
        </p:nvSpPr>
        <p:spPr>
          <a:xfrm>
            <a:off x="4254378" y="3598251"/>
            <a:ext cx="2374454" cy="8176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Estrategia de ventas y marketing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DEA93430-EC6C-4E7B-8A87-EB4EDD57D1BD}"/>
              </a:ext>
            </a:extLst>
          </p:cNvPr>
          <p:cNvSpPr/>
          <p:nvPr/>
        </p:nvSpPr>
        <p:spPr>
          <a:xfrm>
            <a:off x="4989445" y="4578739"/>
            <a:ext cx="2374454" cy="3779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Gestión de proyectos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0BC3807-00AA-402A-96E3-74069FCD47F2}"/>
              </a:ext>
            </a:extLst>
          </p:cNvPr>
          <p:cNvSpPr/>
          <p:nvPr/>
        </p:nvSpPr>
        <p:spPr>
          <a:xfrm>
            <a:off x="4726546" y="5193293"/>
            <a:ext cx="2374454" cy="3779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Servicio </a:t>
            </a:r>
            <a:r>
              <a:rPr lang="es-ES" b="1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post-venta</a:t>
            </a:r>
            <a:endParaRPr lang="es-ES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68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147" y="1027430"/>
            <a:ext cx="8299939" cy="4812716"/>
          </a:xfrm>
        </p:spPr>
        <p:txBody>
          <a:bodyPr/>
          <a:lstStyle/>
          <a:p>
            <a:pPr marL="0" indent="0" algn="ctr">
              <a:buNone/>
            </a:pP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Las empresas industriales son responsables </a:t>
            </a:r>
            <a:r>
              <a:rPr lang="es-ES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de todo el ciclo de vida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 del producto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  <a:p>
            <a:pPr>
              <a:buFont typeface="+mj-lt"/>
              <a:buAutoNum type="arabicPeriod"/>
            </a:pPr>
            <a:endParaRPr lang="en-US" i="0" dirty="0">
              <a:solidFill>
                <a:schemeClr val="tx1"/>
              </a:solidFill>
              <a:effectLst/>
              <a:latin typeface="Arial Nova Light" panose="020B0304020202020204" pitchFamily="34" charset="0"/>
            </a:endParaRPr>
          </a:p>
          <a:p>
            <a:pPr marL="0" indent="0">
              <a:buNone/>
            </a:pPr>
            <a:endParaRPr lang="en-US" i="0" dirty="0">
              <a:solidFill>
                <a:srgbClr val="454545"/>
              </a:solidFill>
              <a:effectLst/>
            </a:endParaRP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5DD53710-5F53-45A6-866D-3DDFDB360CE3}"/>
              </a:ext>
            </a:extLst>
          </p:cNvPr>
          <p:cNvCxnSpPr>
            <a:cxnSpLocks/>
            <a:stCxn id="105" idx="3"/>
            <a:endCxn id="108" idx="1"/>
          </p:cNvCxnSpPr>
          <p:nvPr/>
        </p:nvCxnSpPr>
        <p:spPr>
          <a:xfrm>
            <a:off x="1529630" y="2063274"/>
            <a:ext cx="551242" cy="740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9F019F2B-BCE8-45BF-A56B-F4964ADE9CFC}"/>
              </a:ext>
            </a:extLst>
          </p:cNvPr>
          <p:cNvCxnSpPr>
            <a:cxnSpLocks/>
            <a:stCxn id="108" idx="3"/>
            <a:endCxn id="113" idx="1"/>
          </p:cNvCxnSpPr>
          <p:nvPr/>
        </p:nvCxnSpPr>
        <p:spPr>
          <a:xfrm flipV="1">
            <a:off x="3368136" y="2350121"/>
            <a:ext cx="527920" cy="453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A570D62D-96E2-4B92-85DD-6B3ADBD4CCC3}"/>
              </a:ext>
            </a:extLst>
          </p:cNvPr>
          <p:cNvCxnSpPr>
            <a:cxnSpLocks/>
            <a:stCxn id="113" idx="3"/>
            <a:endCxn id="114" idx="0"/>
          </p:cNvCxnSpPr>
          <p:nvPr/>
        </p:nvCxnSpPr>
        <p:spPr>
          <a:xfrm>
            <a:off x="5183320" y="2350121"/>
            <a:ext cx="356585" cy="4500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FD62B4E8-8111-423B-B5EC-DA66336D3573}"/>
              </a:ext>
            </a:extLst>
          </p:cNvPr>
          <p:cNvCxnSpPr>
            <a:cxnSpLocks/>
            <a:stCxn id="114" idx="3"/>
            <a:endCxn id="115" idx="1"/>
          </p:cNvCxnSpPr>
          <p:nvPr/>
        </p:nvCxnSpPr>
        <p:spPr>
          <a:xfrm flipV="1">
            <a:off x="6183537" y="2169465"/>
            <a:ext cx="673685" cy="938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944F661C-42C8-4E73-A514-B824BCC30471}"/>
              </a:ext>
            </a:extLst>
          </p:cNvPr>
          <p:cNvCxnSpPr>
            <a:cxnSpLocks/>
          </p:cNvCxnSpPr>
          <p:nvPr/>
        </p:nvCxnSpPr>
        <p:spPr>
          <a:xfrm>
            <a:off x="7546572" y="2459696"/>
            <a:ext cx="63505" cy="712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59907D05-F0AB-447F-8CB1-B3378A542BBE}"/>
              </a:ext>
            </a:extLst>
          </p:cNvPr>
          <p:cNvCxnSpPr>
            <a:cxnSpLocks/>
            <a:endCxn id="118" idx="3"/>
          </p:cNvCxnSpPr>
          <p:nvPr/>
        </p:nvCxnSpPr>
        <p:spPr>
          <a:xfrm flipH="1">
            <a:off x="6534873" y="3531962"/>
            <a:ext cx="305792" cy="537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54C3B14D-6C0D-4D20-9763-388A8FA2860A}"/>
              </a:ext>
            </a:extLst>
          </p:cNvPr>
          <p:cNvCxnSpPr>
            <a:cxnSpLocks/>
            <a:stCxn id="118" idx="1"/>
            <a:endCxn id="119" idx="3"/>
          </p:cNvCxnSpPr>
          <p:nvPr/>
        </p:nvCxnSpPr>
        <p:spPr>
          <a:xfrm flipH="1">
            <a:off x="4358021" y="4069137"/>
            <a:ext cx="889588" cy="10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22D2C02A-3727-4BE1-96D1-BC718672C16B}"/>
              </a:ext>
            </a:extLst>
          </p:cNvPr>
          <p:cNvCxnSpPr>
            <a:cxnSpLocks/>
            <a:stCxn id="119" idx="1"/>
            <a:endCxn id="120" idx="3"/>
          </p:cNvCxnSpPr>
          <p:nvPr/>
        </p:nvCxnSpPr>
        <p:spPr>
          <a:xfrm flipH="1" flipV="1">
            <a:off x="1988481" y="3898670"/>
            <a:ext cx="1082276" cy="1804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84B151E7-AD73-4656-A2D2-75B4D87C0DC3}"/>
              </a:ext>
            </a:extLst>
          </p:cNvPr>
          <p:cNvCxnSpPr>
            <a:cxnSpLocks/>
            <a:stCxn id="120" idx="2"/>
            <a:endCxn id="121" idx="0"/>
          </p:cNvCxnSpPr>
          <p:nvPr/>
        </p:nvCxnSpPr>
        <p:spPr>
          <a:xfrm flipH="1">
            <a:off x="1200838" y="4206243"/>
            <a:ext cx="144011" cy="7674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0A2075F0-CB66-4DB9-B45A-2348BFFEA809}"/>
              </a:ext>
            </a:extLst>
          </p:cNvPr>
          <p:cNvCxnSpPr>
            <a:cxnSpLocks/>
            <a:stCxn id="121" idx="3"/>
            <a:endCxn id="122" idx="1"/>
          </p:cNvCxnSpPr>
          <p:nvPr/>
        </p:nvCxnSpPr>
        <p:spPr>
          <a:xfrm flipV="1">
            <a:off x="1844470" y="5251900"/>
            <a:ext cx="360257" cy="29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CuadroTexto 96">
            <a:extLst>
              <a:ext uri="{FF2B5EF4-FFF2-40B4-BE49-F238E27FC236}">
                <a16:creationId xmlns:a16="http://schemas.microsoft.com/office/drawing/2014/main" id="{82A47A73-1217-42C5-9345-1A85D501AD42}"/>
              </a:ext>
            </a:extLst>
          </p:cNvPr>
          <p:cNvSpPr txBox="1"/>
          <p:nvPr/>
        </p:nvSpPr>
        <p:spPr>
          <a:xfrm>
            <a:off x="4164948" y="4956737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Ciclo de vida = </a:t>
            </a:r>
            <a:r>
              <a:rPr lang="es-ES" i="0" dirty="0">
                <a:solidFill>
                  <a:schemeClr val="tx1"/>
                </a:solidFill>
                <a:effectLst/>
                <a:latin typeface="Arial Nova Light" panose="020B0304020202020204" pitchFamily="34" charset="0"/>
              </a:rPr>
              <a:t>una serie de etapas que un producto realiza durante su vida, desde la concepción hasta la retirada   </a:t>
            </a:r>
            <a:endParaRPr lang="es-ES" dirty="0"/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D0039DC5-E852-4460-8756-3E2940DF9246}"/>
              </a:ext>
            </a:extLst>
          </p:cNvPr>
          <p:cNvSpPr txBox="1"/>
          <p:nvPr/>
        </p:nvSpPr>
        <p:spPr>
          <a:xfrm>
            <a:off x="10616" y="2377665"/>
            <a:ext cx="1833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Alguien identifica una necesidad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22FAB708-68CD-4952-83AF-DFE8638E44E0}"/>
              </a:ext>
            </a:extLst>
          </p:cNvPr>
          <p:cNvSpPr txBox="1"/>
          <p:nvPr/>
        </p:nvSpPr>
        <p:spPr>
          <a:xfrm>
            <a:off x="1880480" y="5564053"/>
            <a:ext cx="2135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C90026"/>
                </a:solidFill>
                <a:latin typeface="Arial Nova Light" panose="020B0304020202020204" pitchFamily="34" charset="0"/>
              </a:rPr>
              <a:t>Alguien decide que necesita uno nuevo</a:t>
            </a:r>
          </a:p>
        </p:txBody>
      </p:sp>
      <p:cxnSp>
        <p:nvCxnSpPr>
          <p:cNvPr id="104" name="Conector: curvado 103">
            <a:extLst>
              <a:ext uri="{FF2B5EF4-FFF2-40B4-BE49-F238E27FC236}">
                <a16:creationId xmlns:a16="http://schemas.microsoft.com/office/drawing/2014/main" id="{5B10AE28-AEE9-4948-B2AA-B6D0E5EE8FE8}"/>
              </a:ext>
            </a:extLst>
          </p:cNvPr>
          <p:cNvCxnSpPr>
            <a:cxnSpLocks/>
            <a:stCxn id="105" idx="3"/>
          </p:cNvCxnSpPr>
          <p:nvPr/>
        </p:nvCxnSpPr>
        <p:spPr>
          <a:xfrm>
            <a:off x="1529630" y="2063274"/>
            <a:ext cx="1356346" cy="284081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ctángulo: esquinas redondeadas 104">
            <a:extLst>
              <a:ext uri="{FF2B5EF4-FFF2-40B4-BE49-F238E27FC236}">
                <a16:creationId xmlns:a16="http://schemas.microsoft.com/office/drawing/2014/main" id="{11392487-FC04-48D4-B0CC-BACC1C8F2514}"/>
              </a:ext>
            </a:extLst>
          </p:cNvPr>
          <p:cNvSpPr/>
          <p:nvPr/>
        </p:nvSpPr>
        <p:spPr>
          <a:xfrm>
            <a:off x="242366" y="1755701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Nova Light" panose="020B0304020202020204" pitchFamily="34" charset="0"/>
              </a:rPr>
              <a:t>Requisitos de cliente</a:t>
            </a:r>
          </a:p>
        </p:txBody>
      </p:sp>
      <p:sp>
        <p:nvSpPr>
          <p:cNvPr id="108" name="Rectángulo: esquinas redondeadas 107">
            <a:extLst>
              <a:ext uri="{FF2B5EF4-FFF2-40B4-BE49-F238E27FC236}">
                <a16:creationId xmlns:a16="http://schemas.microsoft.com/office/drawing/2014/main" id="{69E8C087-DD76-454D-9BDD-139A3808FA92}"/>
              </a:ext>
            </a:extLst>
          </p:cNvPr>
          <p:cNvSpPr/>
          <p:nvPr/>
        </p:nvSpPr>
        <p:spPr>
          <a:xfrm>
            <a:off x="2080872" y="2496478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Nova Light" panose="020B0304020202020204" pitchFamily="34" charset="0"/>
              </a:rPr>
              <a:t>Concepto</a:t>
            </a:r>
          </a:p>
        </p:txBody>
      </p:sp>
      <p:sp>
        <p:nvSpPr>
          <p:cNvPr id="113" name="Rectángulo: esquinas redondeadas 112">
            <a:extLst>
              <a:ext uri="{FF2B5EF4-FFF2-40B4-BE49-F238E27FC236}">
                <a16:creationId xmlns:a16="http://schemas.microsoft.com/office/drawing/2014/main" id="{D97794F0-0A31-4534-9078-05EFDD98023B}"/>
              </a:ext>
            </a:extLst>
          </p:cNvPr>
          <p:cNvSpPr/>
          <p:nvPr/>
        </p:nvSpPr>
        <p:spPr>
          <a:xfrm>
            <a:off x="3896056" y="2042548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Nova Light" panose="020B0304020202020204" pitchFamily="34" charset="0"/>
              </a:rPr>
              <a:t>Requisitos de sistema</a:t>
            </a:r>
          </a:p>
        </p:txBody>
      </p:sp>
      <p:sp>
        <p:nvSpPr>
          <p:cNvPr id="114" name="Rectángulo: esquinas redondeadas 113">
            <a:extLst>
              <a:ext uri="{FF2B5EF4-FFF2-40B4-BE49-F238E27FC236}">
                <a16:creationId xmlns:a16="http://schemas.microsoft.com/office/drawing/2014/main" id="{109B4DF5-33B1-440D-AF40-61D3B2177182}"/>
              </a:ext>
            </a:extLst>
          </p:cNvPr>
          <p:cNvSpPr/>
          <p:nvPr/>
        </p:nvSpPr>
        <p:spPr>
          <a:xfrm>
            <a:off x="4896273" y="2800140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Nova Light" panose="020B0304020202020204" pitchFamily="34" charset="0"/>
              </a:rPr>
              <a:t>Arquitectura de sistema</a:t>
            </a:r>
          </a:p>
        </p:txBody>
      </p:sp>
      <p:sp>
        <p:nvSpPr>
          <p:cNvPr id="115" name="Rectángulo: esquinas redondeadas 114">
            <a:extLst>
              <a:ext uri="{FF2B5EF4-FFF2-40B4-BE49-F238E27FC236}">
                <a16:creationId xmlns:a16="http://schemas.microsoft.com/office/drawing/2014/main" id="{78C7061B-2C1F-4D74-AA01-A946E7584897}"/>
              </a:ext>
            </a:extLst>
          </p:cNvPr>
          <p:cNvSpPr/>
          <p:nvPr/>
        </p:nvSpPr>
        <p:spPr>
          <a:xfrm>
            <a:off x="6857222" y="1861892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Nova Light" panose="020B0304020202020204" pitchFamily="34" charset="0"/>
              </a:rPr>
              <a:t>Diseño detallado</a:t>
            </a:r>
          </a:p>
        </p:txBody>
      </p:sp>
      <p:sp>
        <p:nvSpPr>
          <p:cNvPr id="116" name="Rectángulo: esquinas redondeadas 115">
            <a:extLst>
              <a:ext uri="{FF2B5EF4-FFF2-40B4-BE49-F238E27FC236}">
                <a16:creationId xmlns:a16="http://schemas.microsoft.com/office/drawing/2014/main" id="{BDDE66AD-20E8-452A-AA3E-5B75AA6C78E0}"/>
              </a:ext>
            </a:extLst>
          </p:cNvPr>
          <p:cNvSpPr/>
          <p:nvPr/>
        </p:nvSpPr>
        <p:spPr>
          <a:xfrm>
            <a:off x="6840664" y="3176106"/>
            <a:ext cx="1462807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Nova Light" panose="020B0304020202020204" pitchFamily="34" charset="0"/>
              </a:rPr>
              <a:t>Implementación</a:t>
            </a:r>
          </a:p>
        </p:txBody>
      </p:sp>
      <p:sp>
        <p:nvSpPr>
          <p:cNvPr id="118" name="Rectángulo: esquinas redondeadas 117">
            <a:extLst>
              <a:ext uri="{FF2B5EF4-FFF2-40B4-BE49-F238E27FC236}">
                <a16:creationId xmlns:a16="http://schemas.microsoft.com/office/drawing/2014/main" id="{A181F841-6979-4770-A621-4FF8F04378F1}"/>
              </a:ext>
            </a:extLst>
          </p:cNvPr>
          <p:cNvSpPr/>
          <p:nvPr/>
        </p:nvSpPr>
        <p:spPr>
          <a:xfrm>
            <a:off x="5247609" y="3761564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Nova Light" panose="020B0304020202020204" pitchFamily="34" charset="0"/>
              </a:rPr>
              <a:t>Testeo unitario</a:t>
            </a:r>
          </a:p>
        </p:txBody>
      </p:sp>
      <p:sp>
        <p:nvSpPr>
          <p:cNvPr id="119" name="Rectángulo: esquinas redondeadas 118">
            <a:extLst>
              <a:ext uri="{FF2B5EF4-FFF2-40B4-BE49-F238E27FC236}">
                <a16:creationId xmlns:a16="http://schemas.microsoft.com/office/drawing/2014/main" id="{22511FC9-59D9-4D2C-88DD-7E38871D1F7C}"/>
              </a:ext>
            </a:extLst>
          </p:cNvPr>
          <p:cNvSpPr/>
          <p:nvPr/>
        </p:nvSpPr>
        <p:spPr>
          <a:xfrm>
            <a:off x="3070757" y="3771592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Nova Light" panose="020B0304020202020204" pitchFamily="34" charset="0"/>
              </a:rPr>
              <a:t>Integración de subsistemas</a:t>
            </a:r>
          </a:p>
        </p:txBody>
      </p:sp>
      <p:sp>
        <p:nvSpPr>
          <p:cNvPr id="120" name="Rectángulo: esquinas redondeadas 119">
            <a:extLst>
              <a:ext uri="{FF2B5EF4-FFF2-40B4-BE49-F238E27FC236}">
                <a16:creationId xmlns:a16="http://schemas.microsoft.com/office/drawing/2014/main" id="{D6E4BD2B-DF65-4769-8C30-AEFD2DB1983D}"/>
              </a:ext>
            </a:extLst>
          </p:cNvPr>
          <p:cNvSpPr/>
          <p:nvPr/>
        </p:nvSpPr>
        <p:spPr>
          <a:xfrm>
            <a:off x="701217" y="3591097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Nova Light" panose="020B0304020202020204" pitchFamily="34" charset="0"/>
              </a:rPr>
              <a:t>Testo y validación de sistema</a:t>
            </a:r>
          </a:p>
        </p:txBody>
      </p:sp>
      <p:sp>
        <p:nvSpPr>
          <p:cNvPr id="121" name="Rectángulo: esquinas redondeadas 120">
            <a:extLst>
              <a:ext uri="{FF2B5EF4-FFF2-40B4-BE49-F238E27FC236}">
                <a16:creationId xmlns:a16="http://schemas.microsoft.com/office/drawing/2014/main" id="{E2C89AAC-54BA-46E8-82C4-C228A67AD925}"/>
              </a:ext>
            </a:extLst>
          </p:cNvPr>
          <p:cNvSpPr/>
          <p:nvPr/>
        </p:nvSpPr>
        <p:spPr>
          <a:xfrm>
            <a:off x="557206" y="4973705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Nova Light" panose="020B0304020202020204" pitchFamily="34" charset="0"/>
              </a:rPr>
              <a:t>Operación y mantenimiento</a:t>
            </a:r>
          </a:p>
        </p:txBody>
      </p:sp>
      <p:sp>
        <p:nvSpPr>
          <p:cNvPr id="122" name="Rectángulo: esquinas redondeadas 121">
            <a:extLst>
              <a:ext uri="{FF2B5EF4-FFF2-40B4-BE49-F238E27FC236}">
                <a16:creationId xmlns:a16="http://schemas.microsoft.com/office/drawing/2014/main" id="{F6B15355-D932-44A4-A626-036058D8D99C}"/>
              </a:ext>
            </a:extLst>
          </p:cNvPr>
          <p:cNvSpPr/>
          <p:nvPr/>
        </p:nvSpPr>
        <p:spPr>
          <a:xfrm>
            <a:off x="2204727" y="4944327"/>
            <a:ext cx="1287264" cy="615146"/>
          </a:xfrm>
          <a:prstGeom prst="roundRect">
            <a:avLst/>
          </a:prstGeom>
          <a:solidFill>
            <a:srgbClr val="00A3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Nova Light" panose="020B0304020202020204" pitchFamily="34" charset="0"/>
              </a:rPr>
              <a:t>Actualización y retirada</a:t>
            </a:r>
          </a:p>
        </p:txBody>
      </p:sp>
    </p:spTree>
    <p:extLst>
      <p:ext uri="{BB962C8B-B14F-4D97-AF65-F5344CB8AC3E}">
        <p14:creationId xmlns:p14="http://schemas.microsoft.com/office/powerpoint/2010/main" val="155212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3" grpId="0" animBg="1"/>
      <p:bldP spid="114" grpId="0" animBg="1"/>
      <p:bldP spid="115" grpId="0" animBg="1"/>
      <p:bldP spid="116" grpId="0" animBg="1"/>
      <p:bldP spid="118" grpId="0" animBg="1"/>
      <p:bldP spid="119" grpId="0" animBg="1"/>
      <p:bldP spid="120" grpId="0" animBg="1"/>
      <p:bldP spid="1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CDB806-F999-461B-A77E-12010DDDB7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>
                <a:latin typeface="Arial Nova Light" panose="020B0304020202020204" pitchFamily="34" charset="0"/>
              </a:rPr>
              <a:t>Actualmente los productos son complejos y su ciclo de vida tiene muchas etapas.</a:t>
            </a:r>
          </a:p>
          <a:p>
            <a:r>
              <a:rPr lang="es-ES" dirty="0">
                <a:latin typeface="Arial Nova Light" panose="020B0304020202020204" pitchFamily="34" charset="0"/>
              </a:rPr>
              <a:t>Un sistema de energía típico está compuesto por electrónica de potencia, hardware de control y software.</a:t>
            </a:r>
          </a:p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1BDB83B-A9A7-4EE6-9142-4DA0F8560A87}"/>
              </a:ext>
            </a:extLst>
          </p:cNvPr>
          <p:cNvSpPr txBox="1"/>
          <p:nvPr/>
        </p:nvSpPr>
        <p:spPr>
          <a:xfrm>
            <a:off x="1092587" y="3341611"/>
            <a:ext cx="1345223" cy="646331"/>
          </a:xfrm>
          <a:prstGeom prst="rect">
            <a:avLst/>
          </a:prstGeom>
          <a:solidFill>
            <a:srgbClr val="0531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Arial Nova Light" panose="020B0304020202020204" pitchFamily="34" charset="0"/>
              </a:rPr>
              <a:t>Hardware de control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999F43B-999B-4568-ADB6-571CCB8450F6}"/>
              </a:ext>
            </a:extLst>
          </p:cNvPr>
          <p:cNvSpPr txBox="1"/>
          <p:nvPr/>
        </p:nvSpPr>
        <p:spPr>
          <a:xfrm>
            <a:off x="3738825" y="3341611"/>
            <a:ext cx="1345223" cy="646331"/>
          </a:xfrm>
          <a:prstGeom prst="rect">
            <a:avLst/>
          </a:prstGeom>
          <a:solidFill>
            <a:srgbClr val="05313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s-ES" dirty="0"/>
              <a:t>Software de control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C6B5685-F845-4AB2-B71C-83056135E342}"/>
              </a:ext>
            </a:extLst>
          </p:cNvPr>
          <p:cNvSpPr txBox="1"/>
          <p:nvPr/>
        </p:nvSpPr>
        <p:spPr>
          <a:xfrm>
            <a:off x="6379054" y="3341610"/>
            <a:ext cx="1345223" cy="646331"/>
          </a:xfrm>
          <a:prstGeom prst="rect">
            <a:avLst/>
          </a:prstGeom>
          <a:solidFill>
            <a:srgbClr val="053139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s-ES" dirty="0"/>
              <a:t>Hardware de potencia</a:t>
            </a:r>
          </a:p>
        </p:txBody>
      </p:sp>
      <p:pic>
        <p:nvPicPr>
          <p:cNvPr id="22" name="Picture 6" descr="TEXAS INSTRUMENTS LAUNCHXL2-RM57L">
            <a:extLst>
              <a:ext uri="{FF2B5EF4-FFF2-40B4-BE49-F238E27FC236}">
                <a16:creationId xmlns:a16="http://schemas.microsoft.com/office/drawing/2014/main" id="{9B55640B-1B61-4004-B38E-F62A7C799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37" y="4477843"/>
            <a:ext cx="1975024" cy="134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6337976-88B3-4840-A1CE-3471F08E0138}"/>
              </a:ext>
            </a:extLst>
          </p:cNvPr>
          <p:cNvSpPr txBox="1"/>
          <p:nvPr/>
        </p:nvSpPr>
        <p:spPr>
          <a:xfrm>
            <a:off x="2798048" y="3389317"/>
            <a:ext cx="52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latin typeface="Arial Nova Light" panose="020B0304020202020204" pitchFamily="34" charset="0"/>
              </a:rPr>
              <a:t>+</a:t>
            </a:r>
            <a:endParaRPr lang="en-GB" sz="32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C3CAFA1-2FAD-4B92-A461-BCA2DDBEA99C}"/>
              </a:ext>
            </a:extLst>
          </p:cNvPr>
          <p:cNvSpPr txBox="1"/>
          <p:nvPr/>
        </p:nvSpPr>
        <p:spPr>
          <a:xfrm>
            <a:off x="5496013" y="3372387"/>
            <a:ext cx="528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latin typeface="Arial Nova Light" panose="020B0304020202020204" pitchFamily="34" charset="0"/>
              </a:rPr>
              <a:t>+</a:t>
            </a:r>
            <a:endParaRPr lang="en-GB" sz="3200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D8926C9B-6B3C-4BE2-BC5C-9D43CB096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610" y="4289996"/>
            <a:ext cx="2417652" cy="1984299"/>
          </a:xfrm>
          <a:prstGeom prst="rect">
            <a:avLst/>
          </a:prstGeom>
        </p:spPr>
      </p:pic>
      <p:pic>
        <p:nvPicPr>
          <p:cNvPr id="4102" name="Picture 6" descr="Power Electronics in Automotive Applications - Elprocus">
            <a:extLst>
              <a:ext uri="{FF2B5EF4-FFF2-40B4-BE49-F238E27FC236}">
                <a16:creationId xmlns:a16="http://schemas.microsoft.com/office/drawing/2014/main" id="{82C0F0B3-9090-495C-B2F3-D4C12C0A3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891" y="4477843"/>
            <a:ext cx="2053347" cy="150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259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AD26DE0B-1C02-4CFD-9BDD-02591558B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8" y="2681400"/>
            <a:ext cx="4969789" cy="3251448"/>
          </a:xfrm>
          <a:prstGeom prst="rect">
            <a:avLst/>
          </a:prstGeo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08A8F7-5195-4793-BF87-4B94E2DAA4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306285" cy="365125"/>
          </a:xfrm>
        </p:spPr>
        <p:txBody>
          <a:bodyPr/>
          <a:lstStyle/>
          <a:p>
            <a:r>
              <a:rPr lang="en-US"/>
              <a:t>MSIE 2022-2023</a:t>
            </a:r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4969B-42B7-4A71-94CC-D5AB6A0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Plataformas de testeo y validación - Fundamentos de ingeniería de sistemas basada en modelos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455C6-CE03-4F93-84FB-D236C15C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FBE31DE-C642-42E4-BE7A-7BB045EB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CDB806-F999-461B-A77E-12010DDDB7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>
                <a:latin typeface="Arial Nova Light" panose="020B0304020202020204" pitchFamily="34" charset="0"/>
              </a:rPr>
              <a:t>Se han propuesto diferentes metodologías para gestionar el ciclo de vida.</a:t>
            </a:r>
          </a:p>
          <a:p>
            <a:pPr marL="0" indent="0">
              <a:buNone/>
            </a:pPr>
            <a:r>
              <a:rPr lang="es-ES" dirty="0">
                <a:latin typeface="Arial Nova Light" panose="020B0304020202020204" pitchFamily="34" charset="0"/>
              </a:rPr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A05DB49-8D40-4CB1-839B-6D05454174CF}"/>
              </a:ext>
            </a:extLst>
          </p:cNvPr>
          <p:cNvSpPr txBox="1"/>
          <p:nvPr/>
        </p:nvSpPr>
        <p:spPr>
          <a:xfrm>
            <a:off x="684794" y="4684854"/>
            <a:ext cx="148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latin typeface="Arial Nova Light" panose="020B0304020202020204" pitchFamily="34" charset="0"/>
              </a:rPr>
              <a:t>Waterfall</a:t>
            </a:r>
            <a:endParaRPr lang="es-ES" dirty="0">
              <a:latin typeface="Arial Nova Light" panose="020B03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609B74B-6B0F-4421-8AAA-C1E3BE879E0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222" y="2234047"/>
            <a:ext cx="3730155" cy="415191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BFAA1BB-669B-4BF5-BC86-06D35CA51DA1}"/>
              </a:ext>
            </a:extLst>
          </p:cNvPr>
          <p:cNvSpPr txBox="1"/>
          <p:nvPr/>
        </p:nvSpPr>
        <p:spPr>
          <a:xfrm>
            <a:off x="6948061" y="2778420"/>
            <a:ext cx="148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rial Nova Light" panose="020B0304020202020204" pitchFamily="34" charset="0"/>
              </a:rPr>
              <a:t>B </a:t>
            </a:r>
            <a:r>
              <a:rPr lang="es-ES" dirty="0" err="1">
                <a:latin typeface="Arial Nova Light" panose="020B0304020202020204" pitchFamily="34" charset="0"/>
              </a:rPr>
              <a:t>model</a:t>
            </a:r>
            <a:endParaRPr lang="es-ES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634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88109" y="2754427"/>
            <a:ext cx="3847227" cy="1362075"/>
          </a:xfrm>
        </p:spPr>
        <p:txBody>
          <a:bodyPr>
            <a:normAutofit/>
          </a:bodyPr>
          <a:lstStyle/>
          <a:p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V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00664231"/>
      </p:ext>
    </p:extLst>
  </p:cSld>
  <p:clrMapOvr>
    <a:masterClrMapping/>
  </p:clrMapOvr>
</p:sld>
</file>

<file path=ppt/theme/theme1.xml><?xml version="1.0" encoding="utf-8"?>
<a:theme xmlns:a="http://schemas.openxmlformats.org/drawingml/2006/main" name="MU Theme">
  <a:themeElements>
    <a:clrScheme name="Goi Eskola Politeknikoa">
      <a:dk1>
        <a:srgbClr val="004851"/>
      </a:dk1>
      <a:lt1>
        <a:srgbClr val="FFFFFF"/>
      </a:lt1>
      <a:dk2>
        <a:srgbClr val="000000"/>
      </a:dk2>
      <a:lt2>
        <a:srgbClr val="FFC72C"/>
      </a:lt2>
      <a:accent1>
        <a:srgbClr val="004851"/>
      </a:accent1>
      <a:accent2>
        <a:srgbClr val="00A3AD"/>
      </a:accent2>
      <a:accent3>
        <a:srgbClr val="B33D26"/>
      </a:accent3>
      <a:accent4>
        <a:srgbClr val="DC6B2F"/>
      </a:accent4>
      <a:accent5>
        <a:srgbClr val="ED8B00"/>
      </a:accent5>
      <a:accent6>
        <a:srgbClr val="F6C580"/>
      </a:accent6>
      <a:hlink>
        <a:srgbClr val="FFC72C"/>
      </a:hlink>
      <a:folHlink>
        <a:srgbClr val="00485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3AD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loVerde_MGEP" id="{912D819A-F009-0D4F-A6F2-06FA7B853B4A}" vid="{A10D757F-8599-0D45-BE73-313E7C3AB0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15585</TotalTime>
  <Words>2333</Words>
  <Application>Microsoft Office PowerPoint</Application>
  <PresentationFormat>Presentación en pantalla (4:3)</PresentationFormat>
  <Paragraphs>441</Paragraphs>
  <Slides>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3" baseType="lpstr">
      <vt:lpstr>AppleSymbols</vt:lpstr>
      <vt:lpstr>Arial</vt:lpstr>
      <vt:lpstr>Arial Black</vt:lpstr>
      <vt:lpstr>Arial Nova Light</vt:lpstr>
      <vt:lpstr>Calibri</vt:lpstr>
      <vt:lpstr>Cambria Math</vt:lpstr>
      <vt:lpstr>Times New Roman</vt:lpstr>
      <vt:lpstr>MU Theme</vt:lpstr>
      <vt:lpstr>Fundamentos de la Ingeniería de Sistemas Basada en modelos para la gestion del ciclo de vida</vt:lpstr>
      <vt:lpstr>Contenidos</vt:lpstr>
      <vt:lpstr>Introducción</vt:lpstr>
      <vt:lpstr>Introducción</vt:lpstr>
      <vt:lpstr>Introducción</vt:lpstr>
      <vt:lpstr>Introducción</vt:lpstr>
      <vt:lpstr>Introducción</vt:lpstr>
      <vt:lpstr>Introducción</vt:lpstr>
      <vt:lpstr>Modelo en V</vt:lpstr>
      <vt:lpstr>Modelo en V</vt:lpstr>
      <vt:lpstr>Modelo en V (descomposición y diseño)</vt:lpstr>
      <vt:lpstr>Modelo en V</vt:lpstr>
      <vt:lpstr>Modelo en V (verificación y validación)</vt:lpstr>
      <vt:lpstr>Modelo en V (verificación y validación)</vt:lpstr>
      <vt:lpstr>Modelo en V (verificación y validación)</vt:lpstr>
      <vt:lpstr>Ejercicio. Modelo en V (verificación y validación)</vt:lpstr>
      <vt:lpstr>Modelo en V para sistemas complejos</vt:lpstr>
      <vt:lpstr>Modelo en V para sistemas complejos</vt:lpstr>
      <vt:lpstr>Ingeniería de sistemas basada en modelos</vt:lpstr>
      <vt:lpstr>Ingeniería de sistemas basada en modelos</vt:lpstr>
      <vt:lpstr>Ingeniería de sistemas basada en modelos</vt:lpstr>
      <vt:lpstr>Ingeniería de sistemas basada en modelos</vt:lpstr>
      <vt:lpstr>Ingeniería de sistemas basada en modelos</vt:lpstr>
      <vt:lpstr>Ingeniería de sistemas basada en modelos</vt:lpstr>
      <vt:lpstr>Ingeniería de sistemas basada en modelos</vt:lpstr>
      <vt:lpstr>Ingeniería de sistemas basada en modelos</vt:lpstr>
      <vt:lpstr>Ingeniería de sistemas basada en modelos</vt:lpstr>
      <vt:lpstr>Herramientas para la ingeniería basada en modelos</vt:lpstr>
      <vt:lpstr>Herramientas para MBSE</vt:lpstr>
      <vt:lpstr>Model-in-the-Loop (MIL)</vt:lpstr>
      <vt:lpstr>Software-in-the-Loop (SIL)</vt:lpstr>
      <vt:lpstr>Software-in-the-Loop (SIL)</vt:lpstr>
      <vt:lpstr>Processor-in-the-Loop (PIL)</vt:lpstr>
      <vt:lpstr>Processor-in-the-Loop (PIL)</vt:lpstr>
      <vt:lpstr>Control Hardware-in-the-Loop (CHIL)</vt:lpstr>
      <vt:lpstr>Control Hardware-in-the-Loop (CHIL)</vt:lpstr>
      <vt:lpstr>Power Hardware-in-the-Loop (PHIL)</vt:lpstr>
      <vt:lpstr>Rapid Control Prototyping (RCP)</vt:lpstr>
      <vt:lpstr>MBSE y herramientas de simulación</vt:lpstr>
      <vt:lpstr>Ejemplos: la necesidad de ingenieros de sistema</vt:lpstr>
      <vt:lpstr>Empresas </vt:lpstr>
      <vt:lpstr>Companies </vt:lpstr>
      <vt:lpstr>Ingeniería de sistemas y modelos en MATLAB</vt:lpstr>
      <vt:lpstr>Modelo en V y MATLAB &amp; Simulink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and validation platforms</dc:title>
  <dc:creator>Uribeetxeberria, Roberto</dc:creator>
  <cp:lastModifiedBy>Jon Del Olmo</cp:lastModifiedBy>
  <cp:revision>395</cp:revision>
  <cp:lastPrinted>2018-07-13T13:37:53Z</cp:lastPrinted>
  <dcterms:created xsi:type="dcterms:W3CDTF">2017-11-28T21:27:45Z</dcterms:created>
  <dcterms:modified xsi:type="dcterms:W3CDTF">2024-02-29T06:47:04Z</dcterms:modified>
</cp:coreProperties>
</file>